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3" r:id="rId7"/>
    <p:sldId id="261" r:id="rId8"/>
    <p:sldId id="262" r:id="rId9"/>
    <p:sldId id="264" r:id="rId10"/>
    <p:sldId id="265" r:id="rId11"/>
    <p:sldId id="266" r:id="rId12"/>
    <p:sldId id="267" r:id="rId13"/>
    <p:sldId id="268"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8E38AD-152E-49A0-8BE9-A1B738245C76}" type="datetimeFigureOut">
              <a:rPr lang="en-CA" smtClean="0"/>
              <a:t>2022-06-06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E359E3-56DF-4640-A104-F5F4210E14E3}" type="slidenum">
              <a:rPr lang="en-CA" smtClean="0"/>
              <a:t>‹#›</a:t>
            </a:fld>
            <a:endParaRPr lang="en-CA"/>
          </a:p>
        </p:txBody>
      </p:sp>
    </p:spTree>
    <p:extLst>
      <p:ext uri="{BB962C8B-B14F-4D97-AF65-F5344CB8AC3E}">
        <p14:creationId xmlns:p14="http://schemas.microsoft.com/office/powerpoint/2010/main" val="105889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8E38AD-152E-49A0-8BE9-A1B738245C76}" type="datetimeFigureOut">
              <a:rPr lang="en-CA" smtClean="0"/>
              <a:t>2022-06-06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E359E3-56DF-4640-A104-F5F4210E14E3}" type="slidenum">
              <a:rPr lang="en-CA" smtClean="0"/>
              <a:t>‹#›</a:t>
            </a:fld>
            <a:endParaRPr lang="en-CA"/>
          </a:p>
        </p:txBody>
      </p:sp>
    </p:spTree>
    <p:extLst>
      <p:ext uri="{BB962C8B-B14F-4D97-AF65-F5344CB8AC3E}">
        <p14:creationId xmlns:p14="http://schemas.microsoft.com/office/powerpoint/2010/main" val="1954609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8E38AD-152E-49A0-8BE9-A1B738245C76}" type="datetimeFigureOut">
              <a:rPr lang="en-CA" smtClean="0"/>
              <a:t>2022-06-06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E359E3-56DF-4640-A104-F5F4210E14E3}" type="slidenum">
              <a:rPr lang="en-CA" smtClean="0"/>
              <a:t>‹#›</a:t>
            </a:fld>
            <a:endParaRPr lang="en-CA"/>
          </a:p>
        </p:txBody>
      </p:sp>
    </p:spTree>
    <p:extLst>
      <p:ext uri="{BB962C8B-B14F-4D97-AF65-F5344CB8AC3E}">
        <p14:creationId xmlns:p14="http://schemas.microsoft.com/office/powerpoint/2010/main" val="386619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8E38AD-152E-49A0-8BE9-A1B738245C76}" type="datetimeFigureOut">
              <a:rPr lang="en-CA" smtClean="0"/>
              <a:t>2022-06-06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E359E3-56DF-4640-A104-F5F4210E14E3}" type="slidenum">
              <a:rPr lang="en-CA" smtClean="0"/>
              <a:t>‹#›</a:t>
            </a:fld>
            <a:endParaRPr lang="en-CA"/>
          </a:p>
        </p:txBody>
      </p:sp>
    </p:spTree>
    <p:extLst>
      <p:ext uri="{BB962C8B-B14F-4D97-AF65-F5344CB8AC3E}">
        <p14:creationId xmlns:p14="http://schemas.microsoft.com/office/powerpoint/2010/main" val="345179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8E38AD-152E-49A0-8BE9-A1B738245C76}" type="datetimeFigureOut">
              <a:rPr lang="en-CA" smtClean="0"/>
              <a:t>2022-06-06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EE359E3-56DF-4640-A104-F5F4210E14E3}" type="slidenum">
              <a:rPr lang="en-CA" smtClean="0"/>
              <a:t>‹#›</a:t>
            </a:fld>
            <a:endParaRPr lang="en-CA"/>
          </a:p>
        </p:txBody>
      </p:sp>
    </p:spTree>
    <p:extLst>
      <p:ext uri="{BB962C8B-B14F-4D97-AF65-F5344CB8AC3E}">
        <p14:creationId xmlns:p14="http://schemas.microsoft.com/office/powerpoint/2010/main" val="67268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8E38AD-152E-49A0-8BE9-A1B738245C76}" type="datetimeFigureOut">
              <a:rPr lang="en-CA" smtClean="0"/>
              <a:t>2022-06-06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EE359E3-56DF-4640-A104-F5F4210E14E3}" type="slidenum">
              <a:rPr lang="en-CA" smtClean="0"/>
              <a:t>‹#›</a:t>
            </a:fld>
            <a:endParaRPr lang="en-CA"/>
          </a:p>
        </p:txBody>
      </p:sp>
    </p:spTree>
    <p:extLst>
      <p:ext uri="{BB962C8B-B14F-4D97-AF65-F5344CB8AC3E}">
        <p14:creationId xmlns:p14="http://schemas.microsoft.com/office/powerpoint/2010/main" val="118225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8E38AD-152E-49A0-8BE9-A1B738245C76}" type="datetimeFigureOut">
              <a:rPr lang="en-CA" smtClean="0"/>
              <a:t>2022-06-06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EE359E3-56DF-4640-A104-F5F4210E14E3}" type="slidenum">
              <a:rPr lang="en-CA" smtClean="0"/>
              <a:t>‹#›</a:t>
            </a:fld>
            <a:endParaRPr lang="en-CA"/>
          </a:p>
        </p:txBody>
      </p:sp>
    </p:spTree>
    <p:extLst>
      <p:ext uri="{BB962C8B-B14F-4D97-AF65-F5344CB8AC3E}">
        <p14:creationId xmlns:p14="http://schemas.microsoft.com/office/powerpoint/2010/main" val="252233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8E38AD-152E-49A0-8BE9-A1B738245C76}" type="datetimeFigureOut">
              <a:rPr lang="en-CA" smtClean="0"/>
              <a:t>2022-06-06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EE359E3-56DF-4640-A104-F5F4210E14E3}" type="slidenum">
              <a:rPr lang="en-CA" smtClean="0"/>
              <a:t>‹#›</a:t>
            </a:fld>
            <a:endParaRPr lang="en-CA"/>
          </a:p>
        </p:txBody>
      </p:sp>
    </p:spTree>
    <p:extLst>
      <p:ext uri="{BB962C8B-B14F-4D97-AF65-F5344CB8AC3E}">
        <p14:creationId xmlns:p14="http://schemas.microsoft.com/office/powerpoint/2010/main" val="3643272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E38AD-152E-49A0-8BE9-A1B738245C76}" type="datetimeFigureOut">
              <a:rPr lang="en-CA" smtClean="0"/>
              <a:t>2022-06-06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EE359E3-56DF-4640-A104-F5F4210E14E3}" type="slidenum">
              <a:rPr lang="en-CA" smtClean="0"/>
              <a:t>‹#›</a:t>
            </a:fld>
            <a:endParaRPr lang="en-CA"/>
          </a:p>
        </p:txBody>
      </p:sp>
    </p:spTree>
    <p:extLst>
      <p:ext uri="{BB962C8B-B14F-4D97-AF65-F5344CB8AC3E}">
        <p14:creationId xmlns:p14="http://schemas.microsoft.com/office/powerpoint/2010/main" val="57019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8E38AD-152E-49A0-8BE9-A1B738245C76}" type="datetimeFigureOut">
              <a:rPr lang="en-CA" smtClean="0"/>
              <a:t>2022-06-06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EE359E3-56DF-4640-A104-F5F4210E14E3}" type="slidenum">
              <a:rPr lang="en-CA" smtClean="0"/>
              <a:t>‹#›</a:t>
            </a:fld>
            <a:endParaRPr lang="en-CA"/>
          </a:p>
        </p:txBody>
      </p:sp>
    </p:spTree>
    <p:extLst>
      <p:ext uri="{BB962C8B-B14F-4D97-AF65-F5344CB8AC3E}">
        <p14:creationId xmlns:p14="http://schemas.microsoft.com/office/powerpoint/2010/main" val="197447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8E38AD-152E-49A0-8BE9-A1B738245C76}" type="datetimeFigureOut">
              <a:rPr lang="en-CA" smtClean="0"/>
              <a:t>2022-06-06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EE359E3-56DF-4640-A104-F5F4210E14E3}" type="slidenum">
              <a:rPr lang="en-CA" smtClean="0"/>
              <a:t>‹#›</a:t>
            </a:fld>
            <a:endParaRPr lang="en-CA"/>
          </a:p>
        </p:txBody>
      </p:sp>
    </p:spTree>
    <p:extLst>
      <p:ext uri="{BB962C8B-B14F-4D97-AF65-F5344CB8AC3E}">
        <p14:creationId xmlns:p14="http://schemas.microsoft.com/office/powerpoint/2010/main" val="198720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E38AD-152E-49A0-8BE9-A1B738245C76}" type="datetimeFigureOut">
              <a:rPr lang="en-CA" smtClean="0"/>
              <a:t>2022-06-06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359E3-56DF-4640-A104-F5F4210E14E3}" type="slidenum">
              <a:rPr lang="en-CA" smtClean="0"/>
              <a:t>‹#›</a:t>
            </a:fld>
            <a:endParaRPr lang="en-CA"/>
          </a:p>
        </p:txBody>
      </p:sp>
    </p:spTree>
    <p:extLst>
      <p:ext uri="{BB962C8B-B14F-4D97-AF65-F5344CB8AC3E}">
        <p14:creationId xmlns:p14="http://schemas.microsoft.com/office/powerpoint/2010/main" val="113958428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mu-ca-test.courseleaf.com/programadmin/" TargetMode="External"/><Relationship Id="rId2" Type="http://schemas.openxmlformats.org/officeDocument/2006/relationships/hyperlink" Target="https://smu-ca-test.courseleaf.com/courseadmi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u.ca/courseleaf-acces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E969AD4-1477-4AFC-A37B-074DF7397267}"/>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CIM- Curriculum Information Management</a:t>
            </a:r>
            <a:endParaRPr lang="en-CA" sz="4800" dirty="0">
              <a:solidFill>
                <a:srgbClr val="FFFFFF"/>
              </a:solidFill>
            </a:endParaRPr>
          </a:p>
        </p:txBody>
      </p:sp>
      <p:sp>
        <p:nvSpPr>
          <p:cNvPr id="3" name="Subtitle 2">
            <a:extLst>
              <a:ext uri="{FF2B5EF4-FFF2-40B4-BE49-F238E27FC236}">
                <a16:creationId xmlns:a16="http://schemas.microsoft.com/office/drawing/2014/main" id="{CE50E7BE-DC66-43D6-A01D-1F314051E422}"/>
              </a:ext>
            </a:extLst>
          </p:cNvPr>
          <p:cNvSpPr>
            <a:spLocks noGrp="1"/>
          </p:cNvSpPr>
          <p:nvPr>
            <p:ph type="subTitle" idx="1"/>
          </p:nvPr>
        </p:nvSpPr>
        <p:spPr>
          <a:xfrm>
            <a:off x="1350682" y="4870824"/>
            <a:ext cx="10005951" cy="1458258"/>
          </a:xfrm>
        </p:spPr>
        <p:txBody>
          <a:bodyPr anchor="ctr">
            <a:normAutofit/>
          </a:bodyPr>
          <a:lstStyle/>
          <a:p>
            <a:pPr algn="l"/>
            <a:r>
              <a:rPr lang="en-US" dirty="0"/>
              <a:t>CourseLeaf Software</a:t>
            </a:r>
          </a:p>
          <a:p>
            <a:pPr algn="l"/>
            <a:r>
              <a:rPr lang="en-US" dirty="0"/>
              <a:t>2022</a:t>
            </a:r>
            <a:endParaRPr lang="en-CA" dirty="0"/>
          </a:p>
        </p:txBody>
      </p:sp>
    </p:spTree>
    <p:extLst>
      <p:ext uri="{BB962C8B-B14F-4D97-AF65-F5344CB8AC3E}">
        <p14:creationId xmlns:p14="http://schemas.microsoft.com/office/powerpoint/2010/main" val="4241217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80A98D-51BE-4AEA-BEDC-13E7661C9AFF}"/>
              </a:ext>
            </a:extLst>
          </p:cNvPr>
          <p:cNvSpPr>
            <a:spLocks noGrp="1"/>
          </p:cNvSpPr>
          <p:nvPr>
            <p:ph type="title"/>
          </p:nvPr>
        </p:nvSpPr>
        <p:spPr>
          <a:xfrm>
            <a:off x="630936" y="639520"/>
            <a:ext cx="3429000" cy="1719072"/>
          </a:xfrm>
        </p:spPr>
        <p:txBody>
          <a:bodyPr anchor="b">
            <a:normAutofit/>
          </a:bodyPr>
          <a:lstStyle/>
          <a:p>
            <a:r>
              <a:rPr lang="en-CA" sz="5400" dirty="0"/>
              <a:t>CIM Courses</a:t>
            </a:r>
          </a:p>
        </p:txBody>
      </p:sp>
      <p:sp>
        <p:nvSpPr>
          <p:cNvPr id="1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DE7150-A7B9-4416-B824-855B253248FE}"/>
              </a:ext>
            </a:extLst>
          </p:cNvPr>
          <p:cNvSpPr>
            <a:spLocks noGrp="1"/>
          </p:cNvSpPr>
          <p:nvPr>
            <p:ph idx="1"/>
          </p:nvPr>
        </p:nvSpPr>
        <p:spPr>
          <a:xfrm>
            <a:off x="612647" y="2867557"/>
            <a:ext cx="3810265" cy="3793250"/>
          </a:xfrm>
        </p:spPr>
        <p:txBody>
          <a:bodyPr anchor="t">
            <a:normAutofit/>
          </a:bodyPr>
          <a:lstStyle/>
          <a:p>
            <a:pPr marL="0" indent="0">
              <a:buNone/>
            </a:pPr>
            <a:r>
              <a:rPr lang="en-CA" sz="1800" b="1" dirty="0"/>
              <a:t>How to Propose an Edit to a Course:</a:t>
            </a:r>
          </a:p>
          <a:p>
            <a:r>
              <a:rPr lang="en-CA" sz="1800" dirty="0"/>
              <a:t>Search and select the course that you wish to edit.</a:t>
            </a:r>
          </a:p>
          <a:p>
            <a:r>
              <a:rPr lang="en-CA" sz="1800" dirty="0"/>
              <a:t>Click </a:t>
            </a:r>
            <a:r>
              <a:rPr lang="en-CA" sz="1800" b="1" dirty="0"/>
              <a:t>Edit Course</a:t>
            </a:r>
            <a:r>
              <a:rPr lang="en-CA" sz="1800" dirty="0"/>
              <a:t>. Some of the fields will be pre-populated with text (demo).</a:t>
            </a:r>
          </a:p>
          <a:p>
            <a:r>
              <a:rPr lang="en-CA" sz="1800" dirty="0"/>
              <a:t>Make your updates to the form.</a:t>
            </a:r>
          </a:p>
          <a:p>
            <a:r>
              <a:rPr lang="en-CA" sz="1800" dirty="0"/>
              <a:t>After editing the form, click one </a:t>
            </a:r>
            <a:br>
              <a:rPr lang="en-CA" sz="1800" dirty="0"/>
            </a:br>
            <a:r>
              <a:rPr lang="en-CA" sz="1800" dirty="0"/>
              <a:t>of the following:</a:t>
            </a:r>
          </a:p>
          <a:p>
            <a:pPr lvl="1"/>
            <a:r>
              <a:rPr lang="en-CA" sz="1800" dirty="0"/>
              <a:t>Cancel</a:t>
            </a:r>
          </a:p>
          <a:p>
            <a:pPr lvl="1"/>
            <a:r>
              <a:rPr lang="en-CA" sz="1800" dirty="0"/>
              <a:t>Save Changes</a:t>
            </a:r>
          </a:p>
          <a:p>
            <a:pPr lvl="1"/>
            <a:r>
              <a:rPr lang="en-CA" sz="1800" dirty="0"/>
              <a:t>Save &amp; Submit (Start Workflow)</a:t>
            </a:r>
          </a:p>
          <a:p>
            <a:endParaRPr lang="en-CA" sz="1800" dirty="0"/>
          </a:p>
          <a:p>
            <a:pPr lvl="1"/>
            <a:endParaRPr lang="en-CA" sz="1800" dirty="0"/>
          </a:p>
        </p:txBody>
      </p:sp>
      <p:pic>
        <p:nvPicPr>
          <p:cNvPr id="5" name="Picture 4">
            <a:extLst>
              <a:ext uri="{FF2B5EF4-FFF2-40B4-BE49-F238E27FC236}">
                <a16:creationId xmlns:a16="http://schemas.microsoft.com/office/drawing/2014/main" id="{1C629598-7C81-48C7-B4B0-D237B185F86E}"/>
              </a:ext>
            </a:extLst>
          </p:cNvPr>
          <p:cNvPicPr>
            <a:picLocks noChangeAspect="1"/>
          </p:cNvPicPr>
          <p:nvPr/>
        </p:nvPicPr>
        <p:blipFill>
          <a:blip r:embed="rId2"/>
          <a:stretch>
            <a:fillRect/>
          </a:stretch>
        </p:blipFill>
        <p:spPr>
          <a:xfrm>
            <a:off x="4654296" y="1867034"/>
            <a:ext cx="6903720" cy="3123932"/>
          </a:xfrm>
          <a:prstGeom prst="rect">
            <a:avLst/>
          </a:prstGeom>
        </p:spPr>
      </p:pic>
      <p:sp>
        <p:nvSpPr>
          <p:cNvPr id="6" name="Rectangle: Rounded Corners 5">
            <a:extLst>
              <a:ext uri="{FF2B5EF4-FFF2-40B4-BE49-F238E27FC236}">
                <a16:creationId xmlns:a16="http://schemas.microsoft.com/office/drawing/2014/main" id="{B4293E9C-337C-47A3-967F-1A9C6066675C}"/>
              </a:ext>
            </a:extLst>
          </p:cNvPr>
          <p:cNvSpPr/>
          <p:nvPr/>
        </p:nvSpPr>
        <p:spPr>
          <a:xfrm>
            <a:off x="10491216" y="4380654"/>
            <a:ext cx="1066800" cy="34374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Tree>
    <p:extLst>
      <p:ext uri="{BB962C8B-B14F-4D97-AF65-F5344CB8AC3E}">
        <p14:creationId xmlns:p14="http://schemas.microsoft.com/office/powerpoint/2010/main" val="650861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6EDE8D-61B0-4761-8E42-176883354DA9}"/>
              </a:ext>
            </a:extLst>
          </p:cNvPr>
          <p:cNvSpPr>
            <a:spLocks noGrp="1"/>
          </p:cNvSpPr>
          <p:nvPr>
            <p:ph type="title"/>
          </p:nvPr>
        </p:nvSpPr>
        <p:spPr>
          <a:xfrm>
            <a:off x="630936" y="639520"/>
            <a:ext cx="3429000" cy="1719072"/>
          </a:xfrm>
        </p:spPr>
        <p:txBody>
          <a:bodyPr anchor="b">
            <a:normAutofit/>
          </a:bodyPr>
          <a:lstStyle/>
          <a:p>
            <a:r>
              <a:rPr lang="en-CA" sz="5400" dirty="0"/>
              <a:t>CIM Courses</a:t>
            </a:r>
          </a:p>
        </p:txBody>
      </p:sp>
      <p:sp>
        <p:nvSpPr>
          <p:cNvPr id="20"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576200-42B7-4873-888E-DB3EFB1731DB}"/>
              </a:ext>
            </a:extLst>
          </p:cNvPr>
          <p:cNvSpPr>
            <a:spLocks noGrp="1"/>
          </p:cNvSpPr>
          <p:nvPr>
            <p:ph idx="1"/>
          </p:nvPr>
        </p:nvSpPr>
        <p:spPr>
          <a:xfrm>
            <a:off x="630935" y="2807208"/>
            <a:ext cx="3791977" cy="3410712"/>
          </a:xfrm>
        </p:spPr>
        <p:txBody>
          <a:bodyPr anchor="t">
            <a:normAutofit/>
          </a:bodyPr>
          <a:lstStyle/>
          <a:p>
            <a:pPr marL="0" indent="0">
              <a:buNone/>
            </a:pPr>
            <a:r>
              <a:rPr lang="en-CA" sz="1800" b="1" dirty="0"/>
              <a:t>How to Inactivate/Archive a Course:</a:t>
            </a:r>
          </a:p>
          <a:p>
            <a:pPr marL="0" indent="0">
              <a:buNone/>
            </a:pPr>
            <a:endParaRPr lang="en-CA" sz="1800" b="1" dirty="0"/>
          </a:p>
          <a:p>
            <a:r>
              <a:rPr lang="en-CA" sz="1800" dirty="0"/>
              <a:t>Search and select the </a:t>
            </a:r>
            <a:br>
              <a:rPr lang="en-CA" sz="1800" dirty="0"/>
            </a:br>
            <a:r>
              <a:rPr lang="en-CA" sz="1800" dirty="0"/>
              <a:t>course that you wish to </a:t>
            </a:r>
            <a:br>
              <a:rPr lang="en-CA" sz="1800" dirty="0"/>
            </a:br>
            <a:r>
              <a:rPr lang="en-CA" sz="1800" dirty="0"/>
              <a:t>inactivate/archive.</a:t>
            </a:r>
          </a:p>
          <a:p>
            <a:r>
              <a:rPr lang="en-CA" sz="1800" dirty="0"/>
              <a:t>Click the </a:t>
            </a:r>
            <a:r>
              <a:rPr lang="en-CA" sz="1800" b="1" dirty="0"/>
              <a:t>Inactivate</a:t>
            </a:r>
            <a:r>
              <a:rPr lang="en-CA" sz="1800" dirty="0"/>
              <a:t> button.</a:t>
            </a:r>
          </a:p>
          <a:p>
            <a:r>
              <a:rPr lang="en-CA" sz="1800" dirty="0"/>
              <a:t>Complete the form.</a:t>
            </a:r>
          </a:p>
          <a:p>
            <a:r>
              <a:rPr lang="en-CA" sz="1800" dirty="0"/>
              <a:t>Click </a:t>
            </a:r>
            <a:r>
              <a:rPr lang="en-CA" sz="1800" b="1" dirty="0"/>
              <a:t>Submit</a:t>
            </a:r>
            <a:r>
              <a:rPr lang="en-CA" sz="1800" dirty="0"/>
              <a:t> to submit the </a:t>
            </a:r>
            <a:br>
              <a:rPr lang="en-CA" sz="1800" dirty="0"/>
            </a:br>
            <a:r>
              <a:rPr lang="en-CA" sz="1800" dirty="0"/>
              <a:t>request or </a:t>
            </a:r>
            <a:r>
              <a:rPr lang="en-CA" sz="1800" b="1" dirty="0"/>
              <a:t>Cancel</a:t>
            </a:r>
            <a:r>
              <a:rPr lang="en-CA" sz="1800" dirty="0"/>
              <a:t> to cancel</a:t>
            </a:r>
            <a:br>
              <a:rPr lang="en-CA" sz="1800" dirty="0"/>
            </a:br>
            <a:r>
              <a:rPr lang="en-CA" sz="1800" dirty="0"/>
              <a:t>the request.</a:t>
            </a:r>
          </a:p>
          <a:p>
            <a:endParaRPr lang="en-CA" sz="2000" dirty="0"/>
          </a:p>
        </p:txBody>
      </p:sp>
      <p:pic>
        <p:nvPicPr>
          <p:cNvPr id="5" name="Picture 4">
            <a:extLst>
              <a:ext uri="{FF2B5EF4-FFF2-40B4-BE49-F238E27FC236}">
                <a16:creationId xmlns:a16="http://schemas.microsoft.com/office/drawing/2014/main" id="{A8EEF2B9-E404-49E5-8A5F-BF2F52095BFF}"/>
              </a:ext>
            </a:extLst>
          </p:cNvPr>
          <p:cNvPicPr>
            <a:picLocks noChangeAspect="1"/>
          </p:cNvPicPr>
          <p:nvPr/>
        </p:nvPicPr>
        <p:blipFill>
          <a:blip r:embed="rId2"/>
          <a:stretch>
            <a:fillRect/>
          </a:stretch>
        </p:blipFill>
        <p:spPr>
          <a:xfrm>
            <a:off x="4593326" y="1747291"/>
            <a:ext cx="6903720" cy="3410712"/>
          </a:xfrm>
          <a:prstGeom prst="rect">
            <a:avLst/>
          </a:prstGeom>
        </p:spPr>
      </p:pic>
      <p:sp>
        <p:nvSpPr>
          <p:cNvPr id="6" name="Rectangle: Rounded Corners 5">
            <a:extLst>
              <a:ext uri="{FF2B5EF4-FFF2-40B4-BE49-F238E27FC236}">
                <a16:creationId xmlns:a16="http://schemas.microsoft.com/office/drawing/2014/main" id="{07C8D03F-3142-4000-8A46-B96CC25AC879}"/>
              </a:ext>
            </a:extLst>
          </p:cNvPr>
          <p:cNvSpPr/>
          <p:nvPr/>
        </p:nvSpPr>
        <p:spPr>
          <a:xfrm>
            <a:off x="4593327" y="3984171"/>
            <a:ext cx="1132560" cy="283029"/>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5942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FAE9A0-7C9F-4D3E-8776-F9F8AA12EB2E}"/>
              </a:ext>
            </a:extLst>
          </p:cNvPr>
          <p:cNvSpPr>
            <a:spLocks noGrp="1"/>
          </p:cNvSpPr>
          <p:nvPr>
            <p:ph type="title"/>
          </p:nvPr>
        </p:nvSpPr>
        <p:spPr>
          <a:xfrm>
            <a:off x="630936" y="639520"/>
            <a:ext cx="3429000" cy="1719072"/>
          </a:xfrm>
        </p:spPr>
        <p:txBody>
          <a:bodyPr anchor="b">
            <a:normAutofit/>
          </a:bodyPr>
          <a:lstStyle/>
          <a:p>
            <a:r>
              <a:rPr lang="en-CA" sz="5400" dirty="0"/>
              <a:t>CIM Courses</a:t>
            </a: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8582EC-8BEB-410C-93A1-579035F6D9FE}"/>
              </a:ext>
            </a:extLst>
          </p:cNvPr>
          <p:cNvSpPr>
            <a:spLocks noGrp="1"/>
          </p:cNvSpPr>
          <p:nvPr>
            <p:ph idx="1"/>
          </p:nvPr>
        </p:nvSpPr>
        <p:spPr>
          <a:xfrm>
            <a:off x="630936" y="2807208"/>
            <a:ext cx="3429000" cy="3616650"/>
          </a:xfrm>
        </p:spPr>
        <p:txBody>
          <a:bodyPr anchor="t">
            <a:normAutofit/>
          </a:bodyPr>
          <a:lstStyle/>
          <a:p>
            <a:pPr marL="0" indent="0">
              <a:buNone/>
            </a:pPr>
            <a:r>
              <a:rPr lang="en-CA" sz="1800" b="1" dirty="0"/>
              <a:t>How to Reactivate an Archived Course:</a:t>
            </a:r>
          </a:p>
          <a:p>
            <a:r>
              <a:rPr lang="en-CA" sz="1800" dirty="0"/>
              <a:t>Search and select the course </a:t>
            </a:r>
            <a:br>
              <a:rPr lang="en-CA" sz="1800" dirty="0"/>
            </a:br>
            <a:r>
              <a:rPr lang="en-CA" sz="1800" dirty="0"/>
              <a:t>that you wish to reactivate. </a:t>
            </a:r>
            <a:br>
              <a:rPr lang="en-CA" sz="1800" dirty="0"/>
            </a:br>
            <a:r>
              <a:rPr lang="en-CA" sz="1800" dirty="0"/>
              <a:t>Can only reactivate a course </a:t>
            </a:r>
            <a:br>
              <a:rPr lang="en-CA" sz="1800" dirty="0"/>
            </a:br>
            <a:r>
              <a:rPr lang="en-CA" sz="1800" dirty="0"/>
              <a:t>with a “</a:t>
            </a:r>
            <a:r>
              <a:rPr lang="en-CA" sz="1800" b="1" dirty="0"/>
              <a:t>V</a:t>
            </a:r>
            <a:r>
              <a:rPr lang="en-CA" sz="1800" dirty="0"/>
              <a:t>” status in Banner.</a:t>
            </a:r>
          </a:p>
          <a:p>
            <a:r>
              <a:rPr lang="en-CA" sz="1800" dirty="0"/>
              <a:t>Click the </a:t>
            </a:r>
            <a:r>
              <a:rPr lang="en-CA" sz="1800" b="1" dirty="0"/>
              <a:t>Reactivate</a:t>
            </a:r>
            <a:r>
              <a:rPr lang="en-CA" sz="1800" dirty="0"/>
              <a:t> button.</a:t>
            </a:r>
          </a:p>
          <a:p>
            <a:r>
              <a:rPr lang="en-CA" sz="1800" dirty="0"/>
              <a:t>Complete the form by filling</a:t>
            </a:r>
            <a:br>
              <a:rPr lang="en-CA" sz="1800" dirty="0"/>
            </a:br>
            <a:r>
              <a:rPr lang="en-CA" sz="1800" dirty="0"/>
              <a:t>in the required information.</a:t>
            </a:r>
          </a:p>
          <a:p>
            <a:r>
              <a:rPr lang="en-CA" sz="1800" dirty="0"/>
              <a:t>After completing the form, click </a:t>
            </a:r>
            <a:br>
              <a:rPr lang="en-CA" sz="1800" dirty="0"/>
            </a:br>
            <a:r>
              <a:rPr lang="en-CA" sz="1800" b="1" dirty="0"/>
              <a:t>Cancel</a:t>
            </a:r>
            <a:r>
              <a:rPr lang="en-CA" sz="1800" dirty="0"/>
              <a:t>, </a:t>
            </a:r>
            <a:r>
              <a:rPr lang="en-CA" sz="1800" b="1" dirty="0"/>
              <a:t>Save Changes </a:t>
            </a:r>
            <a:r>
              <a:rPr lang="en-CA" sz="1800" dirty="0"/>
              <a:t>or </a:t>
            </a:r>
            <a:r>
              <a:rPr lang="en-CA" sz="1800" b="1" dirty="0"/>
              <a:t>Save &amp; </a:t>
            </a:r>
            <a:br>
              <a:rPr lang="en-CA" sz="1800" b="1" dirty="0"/>
            </a:br>
            <a:r>
              <a:rPr lang="en-CA" sz="1800" b="1" dirty="0"/>
              <a:t>Submit (Start Workflow)</a:t>
            </a:r>
            <a:r>
              <a:rPr lang="en-CA" sz="1800" dirty="0"/>
              <a:t>.</a:t>
            </a:r>
          </a:p>
          <a:p>
            <a:endParaRPr lang="en-CA" sz="1700" dirty="0"/>
          </a:p>
          <a:p>
            <a:endParaRPr lang="en-CA" sz="1700" dirty="0"/>
          </a:p>
        </p:txBody>
      </p:sp>
      <p:pic>
        <p:nvPicPr>
          <p:cNvPr id="7" name="Picture 6">
            <a:extLst>
              <a:ext uri="{FF2B5EF4-FFF2-40B4-BE49-F238E27FC236}">
                <a16:creationId xmlns:a16="http://schemas.microsoft.com/office/drawing/2014/main" id="{02CE2D8A-6DE9-4832-BFD4-9D8DEB6E65EB}"/>
              </a:ext>
            </a:extLst>
          </p:cNvPr>
          <p:cNvPicPr>
            <a:picLocks noChangeAspect="1"/>
          </p:cNvPicPr>
          <p:nvPr/>
        </p:nvPicPr>
        <p:blipFill>
          <a:blip r:embed="rId2"/>
          <a:stretch>
            <a:fillRect/>
          </a:stretch>
        </p:blipFill>
        <p:spPr>
          <a:xfrm>
            <a:off x="4654296" y="1409663"/>
            <a:ext cx="6903720" cy="4038674"/>
          </a:xfrm>
          <a:prstGeom prst="rect">
            <a:avLst/>
          </a:prstGeom>
        </p:spPr>
      </p:pic>
      <p:sp>
        <p:nvSpPr>
          <p:cNvPr id="8" name="Rectangle: Rounded Corners 7">
            <a:extLst>
              <a:ext uri="{FF2B5EF4-FFF2-40B4-BE49-F238E27FC236}">
                <a16:creationId xmlns:a16="http://schemas.microsoft.com/office/drawing/2014/main" id="{E98C33E2-C521-46FA-8D1F-5D6BC002FE03}"/>
              </a:ext>
            </a:extLst>
          </p:cNvPr>
          <p:cNvSpPr/>
          <p:nvPr/>
        </p:nvSpPr>
        <p:spPr>
          <a:xfrm>
            <a:off x="5782235" y="1409663"/>
            <a:ext cx="779930" cy="304801"/>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46906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B0C3008-4B50-46EE-B36D-5A072CB42C74}"/>
              </a:ext>
            </a:extLst>
          </p:cNvPr>
          <p:cNvSpPr>
            <a:spLocks noGrp="1"/>
          </p:cNvSpPr>
          <p:nvPr>
            <p:ph type="title"/>
          </p:nvPr>
        </p:nvSpPr>
        <p:spPr>
          <a:xfrm>
            <a:off x="630936" y="639520"/>
            <a:ext cx="3429000" cy="1719072"/>
          </a:xfrm>
        </p:spPr>
        <p:txBody>
          <a:bodyPr anchor="b">
            <a:normAutofit/>
          </a:bodyPr>
          <a:lstStyle/>
          <a:p>
            <a:r>
              <a:rPr lang="en-CA" sz="5400" dirty="0"/>
              <a:t>CIM Programs</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5A75AF5-0F8B-4BAB-8A78-841924D13744}"/>
              </a:ext>
            </a:extLst>
          </p:cNvPr>
          <p:cNvSpPr>
            <a:spLocks noGrp="1"/>
          </p:cNvSpPr>
          <p:nvPr>
            <p:ph idx="1"/>
          </p:nvPr>
        </p:nvSpPr>
        <p:spPr>
          <a:xfrm>
            <a:off x="630936" y="2807208"/>
            <a:ext cx="3429000" cy="3410712"/>
          </a:xfrm>
        </p:spPr>
        <p:txBody>
          <a:bodyPr anchor="t">
            <a:normAutofit/>
          </a:bodyPr>
          <a:lstStyle/>
          <a:p>
            <a:r>
              <a:rPr lang="en-CA" sz="2000" dirty="0"/>
              <a:t>Same as courses, only difference is programs are pushed to the calendar after final approval in workflow.</a:t>
            </a:r>
          </a:p>
          <a:p>
            <a:r>
              <a:rPr lang="en-CA" sz="2000" dirty="0"/>
              <a:t>Program template is similar to the Program page in the Calendar (demo).</a:t>
            </a:r>
          </a:p>
          <a:p>
            <a:endParaRPr lang="en-CA" sz="2200" dirty="0"/>
          </a:p>
          <a:p>
            <a:endParaRPr lang="en-CA" sz="2200" dirty="0"/>
          </a:p>
        </p:txBody>
      </p:sp>
      <p:pic>
        <p:nvPicPr>
          <p:cNvPr id="7" name="Picture 6">
            <a:extLst>
              <a:ext uri="{FF2B5EF4-FFF2-40B4-BE49-F238E27FC236}">
                <a16:creationId xmlns:a16="http://schemas.microsoft.com/office/drawing/2014/main" id="{2B9FA387-5D30-4B49-A171-00FB3C3F8586}"/>
              </a:ext>
            </a:extLst>
          </p:cNvPr>
          <p:cNvPicPr>
            <a:picLocks noChangeAspect="1"/>
          </p:cNvPicPr>
          <p:nvPr/>
        </p:nvPicPr>
        <p:blipFill>
          <a:blip r:embed="rId2"/>
          <a:stretch>
            <a:fillRect/>
          </a:stretch>
        </p:blipFill>
        <p:spPr>
          <a:xfrm>
            <a:off x="4654296" y="1746218"/>
            <a:ext cx="6903720" cy="3365563"/>
          </a:xfrm>
          <a:prstGeom prst="rect">
            <a:avLst/>
          </a:prstGeom>
        </p:spPr>
      </p:pic>
    </p:spTree>
    <p:extLst>
      <p:ext uri="{BB962C8B-B14F-4D97-AF65-F5344CB8AC3E}">
        <p14:creationId xmlns:p14="http://schemas.microsoft.com/office/powerpoint/2010/main" val="109184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B2D7026-D384-46B6-9C43-4C1288C6589D}"/>
              </a:ext>
            </a:extLst>
          </p:cNvPr>
          <p:cNvSpPr>
            <a:spLocks noGrp="1"/>
          </p:cNvSpPr>
          <p:nvPr>
            <p:ph type="title"/>
          </p:nvPr>
        </p:nvSpPr>
        <p:spPr>
          <a:xfrm>
            <a:off x="630936" y="407504"/>
            <a:ext cx="3429000" cy="1951088"/>
          </a:xfrm>
        </p:spPr>
        <p:txBody>
          <a:bodyPr vert="horz" lIns="91440" tIns="45720" rIns="91440" bIns="45720" rtlCol="0" anchor="b">
            <a:normAutofit fontScale="90000"/>
          </a:bodyPr>
          <a:lstStyle/>
          <a:p>
            <a:r>
              <a:rPr lang="en-US" sz="3800" b="1" kern="1200" dirty="0">
                <a:latin typeface="+mj-lt"/>
                <a:ea typeface="+mj-ea"/>
                <a:cs typeface="+mj-cs"/>
              </a:rPr>
              <a:t>The Lifecycle of the Academic Calendar with CourseLeaf</a:t>
            </a:r>
          </a:p>
        </p:txBody>
      </p:sp>
      <p:sp>
        <p:nvSpPr>
          <p:cNvPr id="2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EE7B5F9E-92EC-B199-E413-712ACB052CA1}"/>
              </a:ext>
            </a:extLst>
          </p:cNvPr>
          <p:cNvSpPr>
            <a:spLocks noGrp="1"/>
          </p:cNvSpPr>
          <p:nvPr>
            <p:ph idx="1"/>
          </p:nvPr>
        </p:nvSpPr>
        <p:spPr>
          <a:xfrm>
            <a:off x="630936" y="2807208"/>
            <a:ext cx="3429000" cy="3410712"/>
          </a:xfrm>
        </p:spPr>
        <p:txBody>
          <a:bodyPr anchor="t">
            <a:normAutofit fontScale="92500" lnSpcReduction="10000"/>
          </a:bodyPr>
          <a:lstStyle/>
          <a:p>
            <a:pPr marL="0" indent="0">
              <a:buNone/>
            </a:pPr>
            <a:r>
              <a:rPr lang="en-US" sz="2200" b="1" dirty="0"/>
              <a:t>Environments:</a:t>
            </a:r>
          </a:p>
          <a:p>
            <a:pPr marL="0" indent="0">
              <a:buNone/>
            </a:pPr>
            <a:r>
              <a:rPr lang="en-US" sz="2200" b="1" dirty="0"/>
              <a:t>NEXT</a:t>
            </a:r>
            <a:r>
              <a:rPr lang="en-US" sz="2200" dirty="0"/>
              <a:t>- Production environment for CIM and the editing environment for the future edition of CAT (Calendar).</a:t>
            </a:r>
          </a:p>
          <a:p>
            <a:pPr marL="0" indent="0">
              <a:buNone/>
            </a:pPr>
            <a:r>
              <a:rPr lang="en-US" sz="2200" b="1" dirty="0"/>
              <a:t>CURR</a:t>
            </a:r>
            <a:r>
              <a:rPr lang="en-US" sz="2200" dirty="0"/>
              <a:t> – Editing environment for CAT when calendar is advanced for the NEXT environment. ***Only editorial changes can be made.</a:t>
            </a:r>
          </a:p>
          <a:p>
            <a:pPr marL="0" indent="0">
              <a:buNone/>
            </a:pPr>
            <a:r>
              <a:rPr lang="en-US" sz="2200" b="1" dirty="0"/>
              <a:t>LIVE</a:t>
            </a:r>
            <a:r>
              <a:rPr lang="en-US" sz="2200" dirty="0"/>
              <a:t> – Public site that publishes CAT.</a:t>
            </a:r>
          </a:p>
        </p:txBody>
      </p:sp>
      <p:pic>
        <p:nvPicPr>
          <p:cNvPr id="7" name="Content Placeholder 6">
            <a:extLst>
              <a:ext uri="{FF2B5EF4-FFF2-40B4-BE49-F238E27FC236}">
                <a16:creationId xmlns:a16="http://schemas.microsoft.com/office/drawing/2014/main" id="{BD7FF1CF-545A-44E2-AF5D-A91C83CC2121}"/>
              </a:ext>
            </a:extLst>
          </p:cNvPr>
          <p:cNvPicPr>
            <a:picLocks noChangeAspect="1"/>
          </p:cNvPicPr>
          <p:nvPr/>
        </p:nvPicPr>
        <p:blipFill>
          <a:blip r:embed="rId2"/>
          <a:stretch>
            <a:fillRect/>
          </a:stretch>
        </p:blipFill>
        <p:spPr>
          <a:xfrm>
            <a:off x="4654296" y="657808"/>
            <a:ext cx="6903720" cy="5560112"/>
          </a:xfrm>
          <a:prstGeom prst="rect">
            <a:avLst/>
          </a:prstGeom>
        </p:spPr>
      </p:pic>
    </p:spTree>
    <p:extLst>
      <p:ext uri="{BB962C8B-B14F-4D97-AF65-F5344CB8AC3E}">
        <p14:creationId xmlns:p14="http://schemas.microsoft.com/office/powerpoint/2010/main" val="3894833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A058FC-0FE7-49EC-927F-4C964751876B}"/>
              </a:ext>
            </a:extLst>
          </p:cNvPr>
          <p:cNvSpPr/>
          <p:nvPr/>
        </p:nvSpPr>
        <p:spPr>
          <a:xfrm>
            <a:off x="3217746" y="2752182"/>
            <a:ext cx="5899949" cy="15696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cap="none" spc="0" dirty="0">
                <a:ln/>
                <a:solidFill>
                  <a:schemeClr val="accent3"/>
                </a:solidFill>
                <a:effectLst/>
              </a:rPr>
              <a:t>Questions?</a:t>
            </a:r>
          </a:p>
        </p:txBody>
      </p:sp>
    </p:spTree>
    <p:extLst>
      <p:ext uri="{BB962C8B-B14F-4D97-AF65-F5344CB8AC3E}">
        <p14:creationId xmlns:p14="http://schemas.microsoft.com/office/powerpoint/2010/main" val="898730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93A304-FAB9-42F8-83CB-638E680BEE3A}"/>
              </a:ext>
            </a:extLst>
          </p:cNvPr>
          <p:cNvSpPr>
            <a:spLocks noGrp="1"/>
          </p:cNvSpPr>
          <p:nvPr>
            <p:ph type="title"/>
          </p:nvPr>
        </p:nvSpPr>
        <p:spPr>
          <a:xfrm>
            <a:off x="841248" y="548640"/>
            <a:ext cx="3600860" cy="5431536"/>
          </a:xfrm>
        </p:spPr>
        <p:txBody>
          <a:bodyPr>
            <a:normAutofit/>
          </a:bodyPr>
          <a:lstStyle/>
          <a:p>
            <a:r>
              <a:rPr lang="en-US" sz="5400" dirty="0"/>
              <a:t>What is CIM?</a:t>
            </a:r>
            <a:endParaRPr lang="en-CA"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CC9F3A-2501-4909-91A6-77E61A26E660}"/>
              </a:ext>
            </a:extLst>
          </p:cNvPr>
          <p:cNvSpPr>
            <a:spLocks noGrp="1"/>
          </p:cNvSpPr>
          <p:nvPr>
            <p:ph idx="1"/>
          </p:nvPr>
        </p:nvSpPr>
        <p:spPr>
          <a:xfrm>
            <a:off x="5126418" y="552091"/>
            <a:ext cx="6224335" cy="5431536"/>
          </a:xfrm>
        </p:spPr>
        <p:txBody>
          <a:bodyPr anchor="ctr">
            <a:normAutofit/>
          </a:bodyPr>
          <a:lstStyle/>
          <a:p>
            <a:pPr marL="0" indent="0">
              <a:buNone/>
            </a:pPr>
            <a:r>
              <a:rPr lang="en-US" sz="2200" b="1" dirty="0"/>
              <a:t>CIM</a:t>
            </a:r>
            <a:r>
              <a:rPr lang="en-US" sz="2200" dirty="0"/>
              <a:t> - CourseLeaf Curriculum Information Management manages the process of updating, adding, and deactivating/archiving individual courses and programs.</a:t>
            </a:r>
          </a:p>
          <a:p>
            <a:pPr marL="0" indent="0">
              <a:buNone/>
            </a:pPr>
            <a:endParaRPr lang="en-CA" sz="2200" dirty="0"/>
          </a:p>
          <a:p>
            <a:pPr marL="0" indent="0">
              <a:buNone/>
            </a:pPr>
            <a:r>
              <a:rPr lang="en-CA" sz="2200" b="1" dirty="0"/>
              <a:t>CIM Templates </a:t>
            </a:r>
            <a:r>
              <a:rPr lang="en-CA" sz="2200" dirty="0"/>
              <a:t>– customized web pages which are used for course and program proposal entry.</a:t>
            </a:r>
          </a:p>
          <a:p>
            <a:pPr marL="0" indent="0">
              <a:buNone/>
            </a:pPr>
            <a:endParaRPr lang="en-CA" sz="2200" dirty="0"/>
          </a:p>
          <a:p>
            <a:r>
              <a:rPr lang="en-CA" sz="2200" dirty="0">
                <a:hlinkClick r:id="rId2"/>
              </a:rPr>
              <a:t>Course Proposals </a:t>
            </a:r>
            <a:r>
              <a:rPr lang="en-CA" sz="2200" dirty="0"/>
              <a:t>– Course Inventory Management. *Banner is the source of truth.</a:t>
            </a:r>
          </a:p>
          <a:p>
            <a:pPr marL="0" indent="0">
              <a:buNone/>
            </a:pPr>
            <a:endParaRPr lang="en-CA" sz="2200" dirty="0"/>
          </a:p>
          <a:p>
            <a:r>
              <a:rPr lang="en-CA" sz="2200" dirty="0">
                <a:hlinkClick r:id="rId3"/>
              </a:rPr>
              <a:t>Program Proposals </a:t>
            </a:r>
            <a:r>
              <a:rPr lang="en-CA" sz="2200" dirty="0"/>
              <a:t>– Program Management</a:t>
            </a:r>
          </a:p>
          <a:p>
            <a:pPr marL="0" indent="0">
              <a:buNone/>
            </a:pPr>
            <a:endParaRPr lang="en-CA" sz="2200" dirty="0"/>
          </a:p>
          <a:p>
            <a:pPr marL="0" indent="0">
              <a:buNone/>
            </a:pPr>
            <a:endParaRPr lang="en-US" sz="2200" dirty="0"/>
          </a:p>
        </p:txBody>
      </p:sp>
    </p:spTree>
    <p:extLst>
      <p:ext uri="{BB962C8B-B14F-4D97-AF65-F5344CB8AC3E}">
        <p14:creationId xmlns:p14="http://schemas.microsoft.com/office/powerpoint/2010/main" val="1484046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B664A8-1C20-4BA2-896E-F4CEA0126498}"/>
              </a:ext>
            </a:extLst>
          </p:cNvPr>
          <p:cNvSpPr>
            <a:spLocks noGrp="1"/>
          </p:cNvSpPr>
          <p:nvPr>
            <p:ph type="title"/>
          </p:nvPr>
        </p:nvSpPr>
        <p:spPr>
          <a:xfrm>
            <a:off x="841248" y="548640"/>
            <a:ext cx="3600860" cy="5431536"/>
          </a:xfrm>
        </p:spPr>
        <p:txBody>
          <a:bodyPr>
            <a:normAutofit/>
          </a:bodyPr>
          <a:lstStyle/>
          <a:p>
            <a:r>
              <a:rPr lang="en-US" sz="5400" dirty="0"/>
              <a:t>Key Features of CIM</a:t>
            </a:r>
            <a:endParaRPr lang="en-CA"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B0E6EF-B15E-4B31-B7CB-B8E7101CFE18}"/>
              </a:ext>
            </a:extLst>
          </p:cNvPr>
          <p:cNvSpPr>
            <a:spLocks noGrp="1"/>
          </p:cNvSpPr>
          <p:nvPr>
            <p:ph idx="1"/>
          </p:nvPr>
        </p:nvSpPr>
        <p:spPr>
          <a:xfrm>
            <a:off x="5126418" y="552091"/>
            <a:ext cx="6224335" cy="5431536"/>
          </a:xfrm>
        </p:spPr>
        <p:txBody>
          <a:bodyPr anchor="ctr">
            <a:normAutofit/>
          </a:bodyPr>
          <a:lstStyle/>
          <a:p>
            <a:r>
              <a:rPr lang="en-US" sz="2200" dirty="0"/>
              <a:t>Allows for collaboration and transparency in proposing, editing, inactivating and archiving courses/programs</a:t>
            </a:r>
          </a:p>
          <a:p>
            <a:r>
              <a:rPr lang="en-US" sz="2200" dirty="0"/>
              <a:t>Manages, tracks and approves – through workflow and notifications</a:t>
            </a:r>
          </a:p>
          <a:p>
            <a:r>
              <a:rPr lang="en-US" sz="2200" dirty="0"/>
              <a:t>Approved course proposals are updated in Banner then published to  the Calendar. Program proposals are moved directly into the Calendar with final approval. Any discrepancies between Banner and CIM are highlighted in the process.</a:t>
            </a:r>
          </a:p>
          <a:p>
            <a:pPr marL="0" indent="0">
              <a:buNone/>
            </a:pPr>
            <a:endParaRPr lang="en-US" sz="2200" dirty="0"/>
          </a:p>
          <a:p>
            <a:pPr marL="0" indent="0">
              <a:buNone/>
            </a:pPr>
            <a:endParaRPr lang="en-CA" sz="2200" dirty="0"/>
          </a:p>
        </p:txBody>
      </p:sp>
    </p:spTree>
    <p:extLst>
      <p:ext uri="{BB962C8B-B14F-4D97-AF65-F5344CB8AC3E}">
        <p14:creationId xmlns:p14="http://schemas.microsoft.com/office/powerpoint/2010/main" val="375189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7B2122-6020-4C43-9073-E04FB1EB4355}"/>
              </a:ext>
            </a:extLst>
          </p:cNvPr>
          <p:cNvSpPr>
            <a:spLocks noGrp="1"/>
          </p:cNvSpPr>
          <p:nvPr>
            <p:ph type="title"/>
          </p:nvPr>
        </p:nvSpPr>
        <p:spPr>
          <a:xfrm>
            <a:off x="630936" y="639520"/>
            <a:ext cx="3429000" cy="1719072"/>
          </a:xfrm>
        </p:spPr>
        <p:txBody>
          <a:bodyPr anchor="b">
            <a:normAutofit/>
          </a:bodyPr>
          <a:lstStyle/>
          <a:p>
            <a:r>
              <a:rPr lang="en-US" sz="5400" dirty="0"/>
              <a:t>Accessing CIM</a:t>
            </a:r>
            <a:endParaRPr lang="en-CA" sz="5400" dirty="0"/>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8028FC-B87B-44B8-9B20-0CF8FB1489E4}"/>
              </a:ext>
            </a:extLst>
          </p:cNvPr>
          <p:cNvSpPr>
            <a:spLocks noGrp="1"/>
          </p:cNvSpPr>
          <p:nvPr>
            <p:ph idx="1"/>
          </p:nvPr>
        </p:nvSpPr>
        <p:spPr>
          <a:xfrm>
            <a:off x="630936" y="2807208"/>
            <a:ext cx="3603134" cy="3410712"/>
          </a:xfrm>
        </p:spPr>
        <p:txBody>
          <a:bodyPr anchor="t">
            <a:normAutofit/>
          </a:bodyPr>
          <a:lstStyle/>
          <a:p>
            <a:pPr marL="0" indent="0">
              <a:buNone/>
            </a:pPr>
            <a:r>
              <a:rPr lang="en-US" sz="2000" dirty="0"/>
              <a:t>To access CIM, you can go to the CourseLeaf landing page on the SMU website under </a:t>
            </a:r>
            <a:r>
              <a:rPr lang="en-US" sz="2000" b="1" dirty="0"/>
              <a:t>Academics.</a:t>
            </a:r>
          </a:p>
          <a:p>
            <a:pPr marL="0" indent="0">
              <a:buNone/>
            </a:pPr>
            <a:r>
              <a:rPr lang="en-US" sz="2000" dirty="0"/>
              <a:t> </a:t>
            </a:r>
            <a:r>
              <a:rPr lang="en-US" sz="2000" dirty="0">
                <a:hlinkClick r:id="rId2"/>
              </a:rPr>
              <a:t>https://www.smu.ca/courseleaf-access/</a:t>
            </a:r>
            <a:endParaRPr lang="en-US" sz="2000" dirty="0"/>
          </a:p>
          <a:p>
            <a:pPr marL="0" indent="0">
              <a:buNone/>
            </a:pPr>
            <a:r>
              <a:rPr lang="en-US" sz="2000" dirty="0"/>
              <a:t>To log into CIM directly, you will use your </a:t>
            </a:r>
            <a:r>
              <a:rPr lang="en-US" sz="2000" b="1" dirty="0"/>
              <a:t>s#</a:t>
            </a:r>
            <a:r>
              <a:rPr lang="en-US" sz="2000" dirty="0"/>
              <a:t> and </a:t>
            </a:r>
            <a:r>
              <a:rPr lang="en-US" sz="2000" b="1" dirty="0"/>
              <a:t>password</a:t>
            </a:r>
            <a:r>
              <a:rPr lang="en-US" sz="2000" dirty="0"/>
              <a:t> (the same ID and password you use to log onto network).</a:t>
            </a:r>
          </a:p>
        </p:txBody>
      </p:sp>
      <p:pic>
        <p:nvPicPr>
          <p:cNvPr id="4" name="Picture 3">
            <a:extLst>
              <a:ext uri="{FF2B5EF4-FFF2-40B4-BE49-F238E27FC236}">
                <a16:creationId xmlns:a16="http://schemas.microsoft.com/office/drawing/2014/main" id="{0D7DECFD-5A19-46E0-B1E3-A4F842AAC5AC}"/>
              </a:ext>
            </a:extLst>
          </p:cNvPr>
          <p:cNvPicPr>
            <a:picLocks noChangeAspect="1"/>
          </p:cNvPicPr>
          <p:nvPr/>
        </p:nvPicPr>
        <p:blipFill>
          <a:blip r:embed="rId3"/>
          <a:stretch>
            <a:fillRect/>
          </a:stretch>
        </p:blipFill>
        <p:spPr>
          <a:xfrm>
            <a:off x="4654296" y="1262957"/>
            <a:ext cx="6903720" cy="4680643"/>
          </a:xfrm>
          <a:prstGeom prst="rect">
            <a:avLst/>
          </a:prstGeom>
        </p:spPr>
      </p:pic>
    </p:spTree>
    <p:extLst>
      <p:ext uri="{BB962C8B-B14F-4D97-AF65-F5344CB8AC3E}">
        <p14:creationId xmlns:p14="http://schemas.microsoft.com/office/powerpoint/2010/main" val="2892907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F5D172-7AA3-410D-8AF8-BEC6F1DE2AD2}"/>
              </a:ext>
            </a:extLst>
          </p:cNvPr>
          <p:cNvSpPr>
            <a:spLocks noGrp="1"/>
          </p:cNvSpPr>
          <p:nvPr>
            <p:ph type="title"/>
          </p:nvPr>
        </p:nvSpPr>
        <p:spPr>
          <a:xfrm>
            <a:off x="630936" y="640080"/>
            <a:ext cx="4818888" cy="1481328"/>
          </a:xfrm>
        </p:spPr>
        <p:txBody>
          <a:bodyPr anchor="b">
            <a:normAutofit/>
          </a:bodyPr>
          <a:lstStyle/>
          <a:p>
            <a:r>
              <a:rPr lang="en-US" sz="5400" dirty="0"/>
              <a:t>How to Search</a:t>
            </a:r>
            <a:endParaRPr lang="en-CA" sz="5400" dirty="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06F334-F6F2-4763-838D-BAF6BED7188A}"/>
              </a:ext>
            </a:extLst>
          </p:cNvPr>
          <p:cNvSpPr>
            <a:spLocks noGrp="1"/>
          </p:cNvSpPr>
          <p:nvPr>
            <p:ph idx="1"/>
          </p:nvPr>
        </p:nvSpPr>
        <p:spPr>
          <a:xfrm>
            <a:off x="630936" y="2660904"/>
            <a:ext cx="4818888" cy="3547872"/>
          </a:xfrm>
        </p:spPr>
        <p:txBody>
          <a:bodyPr anchor="t">
            <a:normAutofit lnSpcReduction="10000"/>
          </a:bodyPr>
          <a:lstStyle/>
          <a:p>
            <a:pPr marL="514350" indent="-514350">
              <a:buFont typeface="+mj-lt"/>
              <a:buAutoNum type="arabicPeriod"/>
            </a:pPr>
            <a:r>
              <a:rPr lang="en-US" sz="2000" dirty="0"/>
              <a:t>Navigate to your </a:t>
            </a:r>
            <a:br>
              <a:rPr lang="en-US" sz="2000" dirty="0"/>
            </a:br>
            <a:r>
              <a:rPr lang="en-US" sz="2000" b="1" dirty="0"/>
              <a:t>CIM Courses </a:t>
            </a:r>
            <a:r>
              <a:rPr lang="en-US" sz="2000" dirty="0"/>
              <a:t>or </a:t>
            </a:r>
            <a:r>
              <a:rPr lang="en-US" sz="2000" b="1" dirty="0"/>
              <a:t>Programs</a:t>
            </a:r>
            <a:r>
              <a:rPr lang="en-US" sz="2000" dirty="0"/>
              <a:t> </a:t>
            </a:r>
            <a:br>
              <a:rPr lang="en-US" sz="2000" dirty="0"/>
            </a:br>
            <a:r>
              <a:rPr lang="en-US" sz="2000" b="1" dirty="0"/>
              <a:t>landing page</a:t>
            </a:r>
          </a:p>
          <a:p>
            <a:pPr marL="514350" indent="-514350">
              <a:buFont typeface="+mj-lt"/>
              <a:buAutoNum type="arabicPeriod"/>
            </a:pPr>
            <a:r>
              <a:rPr lang="en-US" sz="2000" dirty="0"/>
              <a:t>Search on:</a:t>
            </a:r>
          </a:p>
          <a:p>
            <a:pPr lvl="1"/>
            <a:r>
              <a:rPr lang="en-US" sz="2000" dirty="0"/>
              <a:t>Course or Program Code</a:t>
            </a:r>
          </a:p>
          <a:p>
            <a:pPr lvl="1"/>
            <a:r>
              <a:rPr lang="en-US" sz="2000" dirty="0"/>
              <a:t>Keyword</a:t>
            </a:r>
          </a:p>
          <a:p>
            <a:pPr lvl="1"/>
            <a:r>
              <a:rPr lang="en-US" sz="2000" dirty="0"/>
              <a:t>Workflow Step</a:t>
            </a:r>
          </a:p>
          <a:p>
            <a:pPr lvl="1"/>
            <a:r>
              <a:rPr lang="en-US" sz="2000" dirty="0"/>
              <a:t>Status</a:t>
            </a:r>
          </a:p>
          <a:p>
            <a:pPr marL="514350" indent="-514350">
              <a:buFont typeface="+mj-lt"/>
              <a:buAutoNum type="arabicPeriod"/>
            </a:pPr>
            <a:r>
              <a:rPr lang="en-US" sz="2000" dirty="0"/>
              <a:t>Enter the </a:t>
            </a:r>
            <a:r>
              <a:rPr lang="en-US" sz="2000" b="1" dirty="0"/>
              <a:t>Subject</a:t>
            </a:r>
            <a:r>
              <a:rPr lang="en-US" sz="2000" dirty="0"/>
              <a:t> and </a:t>
            </a:r>
            <a:r>
              <a:rPr lang="en-US" sz="2000" b="1" dirty="0"/>
              <a:t>Course Number </a:t>
            </a:r>
            <a:r>
              <a:rPr lang="en-US" sz="2000" dirty="0"/>
              <a:t>then press </a:t>
            </a:r>
            <a:r>
              <a:rPr lang="en-US" sz="2000" b="1" dirty="0"/>
              <a:t>Enter</a:t>
            </a:r>
            <a:r>
              <a:rPr lang="en-US" sz="2000" dirty="0"/>
              <a:t> on your keyboard or click </a:t>
            </a:r>
            <a:r>
              <a:rPr lang="en-US" sz="2000" b="1" dirty="0"/>
              <a:t>Search</a:t>
            </a:r>
            <a:r>
              <a:rPr lang="en-US" sz="2000" dirty="0"/>
              <a:t>. Can also use (*) asterisk as a wild card for your search.</a:t>
            </a:r>
          </a:p>
          <a:p>
            <a:pPr marL="457200" lvl="1" indent="0">
              <a:buNone/>
            </a:pPr>
            <a:endParaRPr lang="en-CA" sz="2000" dirty="0"/>
          </a:p>
        </p:txBody>
      </p:sp>
      <p:pic>
        <p:nvPicPr>
          <p:cNvPr id="5" name="Picture 4">
            <a:extLst>
              <a:ext uri="{FF2B5EF4-FFF2-40B4-BE49-F238E27FC236}">
                <a16:creationId xmlns:a16="http://schemas.microsoft.com/office/drawing/2014/main" id="{42FD990B-81E7-4E5F-8DC4-4B097848171E}"/>
              </a:ext>
            </a:extLst>
          </p:cNvPr>
          <p:cNvPicPr>
            <a:picLocks noChangeAspect="1"/>
          </p:cNvPicPr>
          <p:nvPr/>
        </p:nvPicPr>
        <p:blipFill>
          <a:blip r:embed="rId2"/>
          <a:stretch>
            <a:fillRect/>
          </a:stretch>
        </p:blipFill>
        <p:spPr>
          <a:xfrm>
            <a:off x="6099048" y="2296265"/>
            <a:ext cx="5458968" cy="3280704"/>
          </a:xfrm>
          <a:prstGeom prst="rect">
            <a:avLst/>
          </a:prstGeom>
        </p:spPr>
      </p:pic>
      <p:sp>
        <p:nvSpPr>
          <p:cNvPr id="4" name="Rectangle: Rounded Corners 3">
            <a:extLst>
              <a:ext uri="{FF2B5EF4-FFF2-40B4-BE49-F238E27FC236}">
                <a16:creationId xmlns:a16="http://schemas.microsoft.com/office/drawing/2014/main" id="{D282A896-5100-4789-B666-F3AAC911F8C5}"/>
              </a:ext>
            </a:extLst>
          </p:cNvPr>
          <p:cNvSpPr/>
          <p:nvPr/>
        </p:nvSpPr>
        <p:spPr>
          <a:xfrm>
            <a:off x="6202017" y="4412974"/>
            <a:ext cx="5346855" cy="735496"/>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79119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2A761F3-4E38-4416-9CF2-45108C15113D}"/>
              </a:ext>
            </a:extLst>
          </p:cNvPr>
          <p:cNvSpPr>
            <a:spLocks noGrp="1"/>
          </p:cNvSpPr>
          <p:nvPr>
            <p:ph type="title"/>
          </p:nvPr>
        </p:nvSpPr>
        <p:spPr>
          <a:xfrm>
            <a:off x="630936" y="640080"/>
            <a:ext cx="4818888" cy="1481328"/>
          </a:xfrm>
        </p:spPr>
        <p:txBody>
          <a:bodyPr vert="horz" lIns="91440" tIns="45720" rIns="91440" bIns="45720" rtlCol="0" anchor="b">
            <a:noAutofit/>
          </a:bodyPr>
          <a:lstStyle/>
          <a:p>
            <a:r>
              <a:rPr lang="en-US" sz="5400" kern="1200" dirty="0">
                <a:solidFill>
                  <a:schemeClr val="tx1"/>
                </a:solidFill>
                <a:latin typeface="+mj-lt"/>
                <a:ea typeface="+mj-ea"/>
                <a:cs typeface="+mj-cs"/>
              </a:rPr>
              <a:t>Viewing a Course</a:t>
            </a:r>
          </a:p>
        </p:txBody>
      </p:sp>
      <p:sp>
        <p:nvSpPr>
          <p:cNvPr id="1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F497397-874D-441F-90E4-EFCD7B7F3CC8}"/>
              </a:ext>
            </a:extLst>
          </p:cNvPr>
          <p:cNvSpPr txBox="1"/>
          <p:nvPr/>
        </p:nvSpPr>
        <p:spPr>
          <a:xfrm>
            <a:off x="630936" y="2660904"/>
            <a:ext cx="4818888" cy="3547872"/>
          </a:xfrm>
          <a:prstGeom prst="rect">
            <a:avLst/>
          </a:prstGeom>
        </p:spPr>
        <p:txBody>
          <a:bodyPr vert="horz" lIns="91440" tIns="45720" rIns="91440" bIns="45720" rtlCol="0" anchor="t">
            <a:noAutofit/>
          </a:bodyPr>
          <a:lstStyle/>
          <a:p>
            <a:pPr defTabSz="914400">
              <a:lnSpc>
                <a:spcPct val="90000"/>
              </a:lnSpc>
              <a:spcAft>
                <a:spcPts val="600"/>
              </a:spcAft>
            </a:pPr>
            <a:r>
              <a:rPr lang="en-US" dirty="0"/>
              <a:t>In </a:t>
            </a:r>
            <a:r>
              <a:rPr lang="en-US" b="1" dirty="0"/>
              <a:t>Course Inventory Management</a:t>
            </a:r>
            <a:r>
              <a:rPr lang="en-US" dirty="0"/>
              <a:t>, users can:</a:t>
            </a:r>
          </a:p>
          <a:p>
            <a:pPr marL="285750" indent="-228600" defTabSz="914400">
              <a:lnSpc>
                <a:spcPct val="90000"/>
              </a:lnSpc>
              <a:spcAft>
                <a:spcPts val="600"/>
              </a:spcAft>
              <a:buFont typeface="Arial" panose="020B0604020202020204" pitchFamily="34" charset="0"/>
              <a:buChar char="•"/>
            </a:pPr>
            <a:r>
              <a:rPr lang="en-US" dirty="0"/>
              <a:t>Propose a new course</a:t>
            </a:r>
          </a:p>
          <a:p>
            <a:pPr marL="285750" indent="-228600" defTabSz="914400">
              <a:lnSpc>
                <a:spcPct val="90000"/>
              </a:lnSpc>
              <a:spcAft>
                <a:spcPts val="600"/>
              </a:spcAft>
              <a:buFont typeface="Arial" panose="020B0604020202020204" pitchFamily="34" charset="0"/>
              <a:buChar char="•"/>
            </a:pPr>
            <a:r>
              <a:rPr lang="en-US" dirty="0"/>
              <a:t>Propose a change to a course</a:t>
            </a:r>
          </a:p>
          <a:p>
            <a:pPr marL="285750" indent="-228600" defTabSz="914400">
              <a:lnSpc>
                <a:spcPct val="90000"/>
              </a:lnSpc>
              <a:spcAft>
                <a:spcPts val="600"/>
              </a:spcAft>
              <a:buFont typeface="Arial" panose="020B0604020202020204" pitchFamily="34" charset="0"/>
              <a:buChar char="•"/>
            </a:pPr>
            <a:r>
              <a:rPr lang="en-US" dirty="0"/>
              <a:t>Inactivate/Archive a course</a:t>
            </a:r>
            <a:endParaRPr lang="en-US" b="1" dirty="0"/>
          </a:p>
          <a:p>
            <a:pPr defTabSz="914400">
              <a:lnSpc>
                <a:spcPct val="90000"/>
              </a:lnSpc>
              <a:spcAft>
                <a:spcPts val="600"/>
              </a:spcAft>
            </a:pPr>
            <a:r>
              <a:rPr lang="en-US" b="1" dirty="0"/>
              <a:t>Features</a:t>
            </a:r>
            <a:r>
              <a:rPr lang="en-US" dirty="0"/>
              <a:t>:</a:t>
            </a:r>
          </a:p>
          <a:p>
            <a:pPr marL="285750" indent="-228600" defTabSz="914400">
              <a:lnSpc>
                <a:spcPct val="90000"/>
              </a:lnSpc>
              <a:spcAft>
                <a:spcPts val="600"/>
              </a:spcAft>
              <a:buFont typeface="Arial" panose="020B0604020202020204" pitchFamily="34" charset="0"/>
              <a:buChar char="•"/>
            </a:pPr>
            <a:r>
              <a:rPr lang="en-US" dirty="0"/>
              <a:t>The Course Ecosystem allows you to see courses and programs that would be affected if a proposal is made.</a:t>
            </a:r>
          </a:p>
          <a:p>
            <a:pPr marL="285750" indent="-228600" defTabSz="914400">
              <a:lnSpc>
                <a:spcPct val="90000"/>
              </a:lnSpc>
              <a:spcAft>
                <a:spcPts val="600"/>
              </a:spcAft>
              <a:buFont typeface="Arial" panose="020B0604020202020204" pitchFamily="34" charset="0"/>
              <a:buChar char="•"/>
            </a:pPr>
            <a:r>
              <a:rPr lang="en-US" dirty="0"/>
              <a:t>Workflow status can be viewed if applicable and last edited dates provided.</a:t>
            </a:r>
          </a:p>
          <a:p>
            <a:pPr marL="285750" indent="-228600" defTabSz="914400">
              <a:lnSpc>
                <a:spcPct val="90000"/>
              </a:lnSpc>
              <a:spcAft>
                <a:spcPts val="600"/>
              </a:spcAft>
              <a:buFont typeface="Arial" panose="020B0604020202020204" pitchFamily="34" charset="0"/>
              <a:buChar char="•"/>
            </a:pPr>
            <a:r>
              <a:rPr lang="en-US" dirty="0"/>
              <a:t>Tracked changes are shown with red/green markup.</a:t>
            </a:r>
          </a:p>
          <a:p>
            <a:pPr marL="285750" indent="-228600" defTabSz="914400">
              <a:lnSpc>
                <a:spcPct val="90000"/>
              </a:lnSpc>
              <a:spcAft>
                <a:spcPts val="600"/>
              </a:spcAft>
              <a:buFont typeface="Arial" panose="020B0604020202020204" pitchFamily="34" charset="0"/>
              <a:buChar char="•"/>
            </a:pPr>
            <a:r>
              <a:rPr lang="en-US" dirty="0"/>
              <a:t>Last approved and last edited dates provided</a:t>
            </a:r>
            <a:r>
              <a:rPr lang="en-US" sz="1600" dirty="0"/>
              <a:t>.</a:t>
            </a:r>
          </a:p>
        </p:txBody>
      </p:sp>
      <p:pic>
        <p:nvPicPr>
          <p:cNvPr id="7" name="Content Placeholder 6">
            <a:extLst>
              <a:ext uri="{FF2B5EF4-FFF2-40B4-BE49-F238E27FC236}">
                <a16:creationId xmlns:a16="http://schemas.microsoft.com/office/drawing/2014/main" id="{4E47A527-B0BA-4F34-9EC9-781FB48F6CAD}"/>
              </a:ext>
            </a:extLst>
          </p:cNvPr>
          <p:cNvPicPr>
            <a:picLocks noGrp="1" noChangeAspect="1"/>
          </p:cNvPicPr>
          <p:nvPr>
            <p:ph idx="1"/>
          </p:nvPr>
        </p:nvPicPr>
        <p:blipFill>
          <a:blip r:embed="rId2"/>
          <a:stretch>
            <a:fillRect/>
          </a:stretch>
        </p:blipFill>
        <p:spPr>
          <a:xfrm>
            <a:off x="7169124" y="640080"/>
            <a:ext cx="3422675" cy="5577840"/>
          </a:xfrm>
          <a:prstGeom prst="rect">
            <a:avLst/>
          </a:prstGeom>
        </p:spPr>
      </p:pic>
    </p:spTree>
    <p:extLst>
      <p:ext uri="{BB962C8B-B14F-4D97-AF65-F5344CB8AC3E}">
        <p14:creationId xmlns:p14="http://schemas.microsoft.com/office/powerpoint/2010/main" val="91837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AF2E5-8626-4FB1-9D9F-F8CD7E46B93E}"/>
              </a:ext>
            </a:extLst>
          </p:cNvPr>
          <p:cNvSpPr>
            <a:spLocks noGrp="1"/>
          </p:cNvSpPr>
          <p:nvPr>
            <p:ph type="title"/>
          </p:nvPr>
        </p:nvSpPr>
        <p:spPr>
          <a:xfrm>
            <a:off x="630936" y="639520"/>
            <a:ext cx="3429000" cy="1719072"/>
          </a:xfrm>
        </p:spPr>
        <p:txBody>
          <a:bodyPr anchor="b">
            <a:normAutofit/>
          </a:bodyPr>
          <a:lstStyle/>
          <a:p>
            <a:r>
              <a:rPr lang="en-US" sz="5400" dirty="0"/>
              <a:t>CIM Courses</a:t>
            </a:r>
            <a:endParaRPr lang="en-CA" sz="5400" dirty="0"/>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3D1EC48-BEFB-481F-88F7-86CF999732B6}"/>
              </a:ext>
            </a:extLst>
          </p:cNvPr>
          <p:cNvSpPr>
            <a:spLocks noGrp="1"/>
          </p:cNvSpPr>
          <p:nvPr>
            <p:ph idx="1"/>
          </p:nvPr>
        </p:nvSpPr>
        <p:spPr>
          <a:xfrm>
            <a:off x="630936" y="2807208"/>
            <a:ext cx="3429000" cy="3410712"/>
          </a:xfrm>
        </p:spPr>
        <p:txBody>
          <a:bodyPr anchor="t">
            <a:normAutofit/>
          </a:bodyPr>
          <a:lstStyle/>
          <a:p>
            <a:pPr marL="0" indent="0">
              <a:buNone/>
            </a:pPr>
            <a:r>
              <a:rPr lang="en-US" sz="2200" b="1" dirty="0"/>
              <a:t>Ecosystem</a:t>
            </a:r>
            <a:r>
              <a:rPr lang="en-US" sz="2200" dirty="0"/>
              <a:t> </a:t>
            </a:r>
          </a:p>
          <a:p>
            <a:r>
              <a:rPr lang="en-US" sz="2200" dirty="0"/>
              <a:t>Shows courses, programs and calendar pages that are related to the course being viewed.</a:t>
            </a:r>
          </a:p>
          <a:p>
            <a:r>
              <a:rPr lang="en-US" sz="2200" dirty="0"/>
              <a:t>User sees who will be affected by proposed changes.</a:t>
            </a:r>
            <a:endParaRPr lang="en-CA" sz="2200" dirty="0"/>
          </a:p>
        </p:txBody>
      </p:sp>
      <p:pic>
        <p:nvPicPr>
          <p:cNvPr id="7" name="Picture 6">
            <a:extLst>
              <a:ext uri="{FF2B5EF4-FFF2-40B4-BE49-F238E27FC236}">
                <a16:creationId xmlns:a16="http://schemas.microsoft.com/office/drawing/2014/main" id="{2B2CAEB5-E6B3-4FCA-9D25-4E9F1AF058C4}"/>
              </a:ext>
            </a:extLst>
          </p:cNvPr>
          <p:cNvPicPr>
            <a:picLocks noChangeAspect="1"/>
          </p:cNvPicPr>
          <p:nvPr/>
        </p:nvPicPr>
        <p:blipFill>
          <a:blip r:embed="rId2"/>
          <a:stretch>
            <a:fillRect/>
          </a:stretch>
        </p:blipFill>
        <p:spPr>
          <a:xfrm>
            <a:off x="4654296" y="2264229"/>
            <a:ext cx="6903720" cy="2220685"/>
          </a:xfrm>
          <a:prstGeom prst="rect">
            <a:avLst/>
          </a:prstGeom>
        </p:spPr>
      </p:pic>
    </p:spTree>
    <p:extLst>
      <p:ext uri="{BB962C8B-B14F-4D97-AF65-F5344CB8AC3E}">
        <p14:creationId xmlns:p14="http://schemas.microsoft.com/office/powerpoint/2010/main" val="3428351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DAAF3-378E-4E84-BEC1-39DE62D121E9}"/>
              </a:ext>
            </a:extLst>
          </p:cNvPr>
          <p:cNvSpPr>
            <a:spLocks noGrp="1"/>
          </p:cNvSpPr>
          <p:nvPr>
            <p:ph type="title"/>
          </p:nvPr>
        </p:nvSpPr>
        <p:spPr>
          <a:xfrm>
            <a:off x="630936" y="639520"/>
            <a:ext cx="3429000" cy="1719072"/>
          </a:xfrm>
        </p:spPr>
        <p:txBody>
          <a:bodyPr anchor="b">
            <a:normAutofit/>
          </a:bodyPr>
          <a:lstStyle/>
          <a:p>
            <a:r>
              <a:rPr lang="en-US" sz="5400" dirty="0"/>
              <a:t>CIM Courses</a:t>
            </a:r>
            <a:endParaRPr lang="en-CA" sz="5400" dirty="0"/>
          </a:p>
        </p:txBody>
      </p:sp>
      <p:sp>
        <p:nvSpPr>
          <p:cNvPr id="1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07F6B9-0FE8-41FF-B569-B28E77888F56}"/>
              </a:ext>
            </a:extLst>
          </p:cNvPr>
          <p:cNvSpPr>
            <a:spLocks noGrp="1"/>
          </p:cNvSpPr>
          <p:nvPr>
            <p:ph idx="1"/>
          </p:nvPr>
        </p:nvSpPr>
        <p:spPr>
          <a:xfrm>
            <a:off x="630936" y="2807208"/>
            <a:ext cx="3429000" cy="3410712"/>
          </a:xfrm>
        </p:spPr>
        <p:txBody>
          <a:bodyPr anchor="t">
            <a:normAutofit/>
          </a:bodyPr>
          <a:lstStyle/>
          <a:p>
            <a:pPr marL="0" indent="0">
              <a:buNone/>
            </a:pPr>
            <a:r>
              <a:rPr lang="en-US" sz="2000" b="1" dirty="0"/>
              <a:t>Proposal Workflow </a:t>
            </a:r>
            <a:r>
              <a:rPr lang="en-US" sz="2000" dirty="0"/>
              <a:t>– </a:t>
            </a:r>
            <a:br>
              <a:rPr lang="en-US" sz="2000" dirty="0"/>
            </a:br>
            <a:r>
              <a:rPr lang="en-US" sz="2000" dirty="0"/>
              <a:t>shows the approval steps </a:t>
            </a:r>
            <a:br>
              <a:rPr lang="en-US" sz="2000" dirty="0"/>
            </a:br>
            <a:r>
              <a:rPr lang="en-US" sz="2000" dirty="0"/>
              <a:t>completed in green. Orange is pending.</a:t>
            </a:r>
          </a:p>
          <a:p>
            <a:pPr marL="0" indent="0">
              <a:buNone/>
            </a:pPr>
            <a:endParaRPr lang="en-US" sz="2000" dirty="0"/>
          </a:p>
          <a:p>
            <a:pPr marL="0" indent="0">
              <a:buNone/>
            </a:pPr>
            <a:r>
              <a:rPr lang="en-US" sz="2000" dirty="0"/>
              <a:t>Two types of workflow activities: </a:t>
            </a:r>
          </a:p>
          <a:p>
            <a:pPr marL="742950" lvl="1" indent="-285750">
              <a:buFont typeface="Arial" panose="020B0604020202020204" pitchFamily="34" charset="0"/>
              <a:buChar char="•"/>
            </a:pPr>
            <a:r>
              <a:rPr lang="en-US" sz="2000" b="1" dirty="0"/>
              <a:t>Approval</a:t>
            </a:r>
            <a:r>
              <a:rPr lang="en-US" sz="2000" dirty="0"/>
              <a:t> </a:t>
            </a:r>
          </a:p>
          <a:p>
            <a:pPr marL="742950" lvl="1" indent="-285750">
              <a:buFont typeface="Arial" panose="020B0604020202020204" pitchFamily="34" charset="0"/>
              <a:buChar char="•"/>
            </a:pPr>
            <a:r>
              <a:rPr lang="en-US" sz="2000" b="1" dirty="0"/>
              <a:t>FYI</a:t>
            </a:r>
            <a:r>
              <a:rPr lang="en-US" sz="2000" dirty="0"/>
              <a:t> notifications</a:t>
            </a:r>
          </a:p>
          <a:p>
            <a:pPr marL="0" indent="0">
              <a:buNone/>
            </a:pPr>
            <a:endParaRPr lang="en-CA" sz="2200" dirty="0"/>
          </a:p>
        </p:txBody>
      </p:sp>
      <p:pic>
        <p:nvPicPr>
          <p:cNvPr id="10" name="Picture 9">
            <a:extLst>
              <a:ext uri="{FF2B5EF4-FFF2-40B4-BE49-F238E27FC236}">
                <a16:creationId xmlns:a16="http://schemas.microsoft.com/office/drawing/2014/main" id="{E8711730-E1DB-4456-801F-5A758B871F05}"/>
              </a:ext>
            </a:extLst>
          </p:cNvPr>
          <p:cNvPicPr>
            <a:picLocks noChangeAspect="1"/>
          </p:cNvPicPr>
          <p:nvPr/>
        </p:nvPicPr>
        <p:blipFill>
          <a:blip r:embed="rId2"/>
          <a:stretch>
            <a:fillRect/>
          </a:stretch>
        </p:blipFill>
        <p:spPr>
          <a:xfrm>
            <a:off x="4654296" y="1504588"/>
            <a:ext cx="6903720" cy="3848824"/>
          </a:xfrm>
          <a:prstGeom prst="rect">
            <a:avLst/>
          </a:prstGeom>
        </p:spPr>
      </p:pic>
      <p:sp>
        <p:nvSpPr>
          <p:cNvPr id="11" name="Rectangle: Rounded Corners 10">
            <a:extLst>
              <a:ext uri="{FF2B5EF4-FFF2-40B4-BE49-F238E27FC236}">
                <a16:creationId xmlns:a16="http://schemas.microsoft.com/office/drawing/2014/main" id="{1E9AF1BA-940D-4E76-89AF-A0015DC6A504}"/>
              </a:ext>
            </a:extLst>
          </p:cNvPr>
          <p:cNvSpPr/>
          <p:nvPr/>
        </p:nvSpPr>
        <p:spPr>
          <a:xfrm>
            <a:off x="10282518" y="1425388"/>
            <a:ext cx="1266204" cy="2003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9359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5A3847-EDDE-4AC8-8549-000F4E671E7E}"/>
              </a:ext>
            </a:extLst>
          </p:cNvPr>
          <p:cNvSpPr>
            <a:spLocks noGrp="1"/>
          </p:cNvSpPr>
          <p:nvPr>
            <p:ph type="title"/>
          </p:nvPr>
        </p:nvSpPr>
        <p:spPr>
          <a:xfrm>
            <a:off x="630936" y="639520"/>
            <a:ext cx="3429000" cy="1719072"/>
          </a:xfrm>
        </p:spPr>
        <p:txBody>
          <a:bodyPr anchor="b">
            <a:normAutofit/>
          </a:bodyPr>
          <a:lstStyle/>
          <a:p>
            <a:r>
              <a:rPr lang="en-CA" sz="5400" dirty="0"/>
              <a:t>CIM Courses</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44071A-84DE-42EE-82E3-181BA44813FA}"/>
              </a:ext>
            </a:extLst>
          </p:cNvPr>
          <p:cNvSpPr>
            <a:spLocks noGrp="1"/>
          </p:cNvSpPr>
          <p:nvPr>
            <p:ph idx="1"/>
          </p:nvPr>
        </p:nvSpPr>
        <p:spPr>
          <a:xfrm>
            <a:off x="630935" y="2807208"/>
            <a:ext cx="3702525" cy="3654816"/>
          </a:xfrm>
        </p:spPr>
        <p:txBody>
          <a:bodyPr anchor="t">
            <a:noAutofit/>
          </a:bodyPr>
          <a:lstStyle/>
          <a:p>
            <a:pPr marL="0" indent="0">
              <a:buNone/>
            </a:pPr>
            <a:r>
              <a:rPr lang="en-CA" sz="1800" b="1" dirty="0"/>
              <a:t>How to Propose a New Course:</a:t>
            </a:r>
          </a:p>
          <a:p>
            <a:pPr marL="0" indent="0">
              <a:buNone/>
            </a:pPr>
            <a:endParaRPr lang="en-CA" sz="1800" b="1" dirty="0"/>
          </a:p>
          <a:p>
            <a:r>
              <a:rPr lang="en-CA" sz="1800" dirty="0"/>
              <a:t>Click </a:t>
            </a:r>
            <a:r>
              <a:rPr lang="en-CA" sz="1800" b="1" dirty="0"/>
              <a:t>Propose New Course.</a:t>
            </a:r>
          </a:p>
          <a:p>
            <a:r>
              <a:rPr lang="en-CA" sz="1800" dirty="0"/>
              <a:t>Complete the form by filling in the required information (demo).</a:t>
            </a:r>
          </a:p>
          <a:p>
            <a:r>
              <a:rPr lang="en-CA" sz="1800" dirty="0"/>
              <a:t>After completing the form, click one of the following:</a:t>
            </a:r>
          </a:p>
          <a:p>
            <a:pPr lvl="1"/>
            <a:r>
              <a:rPr lang="en-CA" sz="1800" dirty="0"/>
              <a:t>Cancel</a:t>
            </a:r>
          </a:p>
          <a:p>
            <a:pPr lvl="1"/>
            <a:r>
              <a:rPr lang="en-CA" sz="1800" dirty="0"/>
              <a:t>Save Changes</a:t>
            </a:r>
          </a:p>
          <a:p>
            <a:pPr lvl="1"/>
            <a:r>
              <a:rPr lang="en-CA" sz="1800" dirty="0"/>
              <a:t>Save &amp; Submit (Start Workflow)</a:t>
            </a:r>
          </a:p>
          <a:p>
            <a:pPr marL="457200" lvl="1" indent="0">
              <a:buNone/>
            </a:pPr>
            <a:endParaRPr lang="en-CA" sz="2000" dirty="0"/>
          </a:p>
        </p:txBody>
      </p:sp>
      <p:pic>
        <p:nvPicPr>
          <p:cNvPr id="5" name="Picture 4">
            <a:extLst>
              <a:ext uri="{FF2B5EF4-FFF2-40B4-BE49-F238E27FC236}">
                <a16:creationId xmlns:a16="http://schemas.microsoft.com/office/drawing/2014/main" id="{62A19289-17F0-4A2C-A293-3D11A0EA6164}"/>
              </a:ext>
            </a:extLst>
          </p:cNvPr>
          <p:cNvPicPr>
            <a:picLocks noChangeAspect="1"/>
          </p:cNvPicPr>
          <p:nvPr/>
        </p:nvPicPr>
        <p:blipFill>
          <a:blip r:embed="rId2"/>
          <a:stretch>
            <a:fillRect/>
          </a:stretch>
        </p:blipFill>
        <p:spPr>
          <a:xfrm>
            <a:off x="4645002" y="1530597"/>
            <a:ext cx="6903720" cy="3491201"/>
          </a:xfrm>
          <a:prstGeom prst="rect">
            <a:avLst/>
          </a:prstGeom>
        </p:spPr>
      </p:pic>
      <p:sp>
        <p:nvSpPr>
          <p:cNvPr id="6" name="Rectangle: Rounded Corners 5">
            <a:extLst>
              <a:ext uri="{FF2B5EF4-FFF2-40B4-BE49-F238E27FC236}">
                <a16:creationId xmlns:a16="http://schemas.microsoft.com/office/drawing/2014/main" id="{CECE4FF6-4974-457D-A7BD-3AAAD14EF21B}"/>
              </a:ext>
            </a:extLst>
          </p:cNvPr>
          <p:cNvSpPr/>
          <p:nvPr/>
        </p:nvSpPr>
        <p:spPr>
          <a:xfrm>
            <a:off x="8425542" y="4625787"/>
            <a:ext cx="1372882" cy="33325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25266469"/>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379</TotalTime>
  <Words>718</Words>
  <Application>Microsoft Office PowerPoint</Application>
  <PresentationFormat>Widescreen</PresentationFormat>
  <Paragraphs>87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CIM- Curriculum Information Management</vt:lpstr>
      <vt:lpstr>What is CIM?</vt:lpstr>
      <vt:lpstr>Key Features of CIM</vt:lpstr>
      <vt:lpstr>Accessing CIM</vt:lpstr>
      <vt:lpstr>How to Search</vt:lpstr>
      <vt:lpstr>Viewing a Course</vt:lpstr>
      <vt:lpstr>CIM Courses</vt:lpstr>
      <vt:lpstr>CIM Courses</vt:lpstr>
      <vt:lpstr>CIM Courses</vt:lpstr>
      <vt:lpstr>CIM Courses</vt:lpstr>
      <vt:lpstr>CIM Courses</vt:lpstr>
      <vt:lpstr>CIM Courses</vt:lpstr>
      <vt:lpstr>CIM Programs</vt:lpstr>
      <vt:lpstr>The Lifecycle of the Academic Calendar with CourseLeaf</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CIM- Curriculum Information Management</dc:title>
  <dc:creator>Shelley Clarke-Raftus</dc:creator>
  <cp:lastModifiedBy>Shelley Clarke-Raftus</cp:lastModifiedBy>
  <cp:revision>11</cp:revision>
  <dcterms:created xsi:type="dcterms:W3CDTF">2022-04-18T12:21:19Z</dcterms:created>
  <dcterms:modified xsi:type="dcterms:W3CDTF">2022-06-06T10:44:32Z</dcterms:modified>
</cp:coreProperties>
</file>