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68" r:id="rId3"/>
    <p:sldMasterId id="2147483670" r:id="rId4"/>
  </p:sldMasterIdLst>
  <p:notesMasterIdLst>
    <p:notesMasterId r:id="rId9"/>
  </p:notesMasterIdLst>
  <p:sldIdLst>
    <p:sldId id="256" r:id="rId5"/>
    <p:sldId id="257" r:id="rId6"/>
    <p:sldId id="258" r:id="rId7"/>
    <p:sldId id="259" r:id="rId8"/>
  </p:sldIdLst>
  <p:sldSz cx="10363200" cy="7772400"/>
  <p:notesSz cx="10058400" cy="7772400"/>
  <p:defaultTextStyle>
    <a:defPPr>
      <a:defRPr kern="0"/>
    </a:defPPr>
  </p:defaultTextStyle>
  <p:extLst>
    <p:ext uri="{EFAFB233-063F-42B5-8137-9DF3F51BA10A}">
      <p15:sldGuideLst xmlns:p15="http://schemas.microsoft.com/office/powerpoint/2012/main">
        <p15:guide id="1" orient="horz" pos="1632" userDrawn="1">
          <p15:clr>
            <a:srgbClr val="A4A3A4"/>
          </p15:clr>
        </p15:guide>
        <p15:guide id="2" pos="26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076"/>
    <a:srgbClr val="B0B4FE"/>
    <a:srgbClr val="F58220"/>
    <a:srgbClr val="D3E1ED"/>
    <a:srgbClr val="9CA1FE"/>
    <a:srgbClr val="8A90FE"/>
    <a:srgbClr val="A1BFD7"/>
    <a:srgbClr val="86ACCC"/>
    <a:srgbClr val="E6E6E6"/>
    <a:srgbClr val="5C6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76425-081C-4FF9-AAFA-1A0C6C93C806}" v="5" dt="2023-06-12T13:31:56.9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5226" autoAdjust="0"/>
  </p:normalViewPr>
  <p:slideViewPr>
    <p:cSldViewPr>
      <p:cViewPr varScale="1">
        <p:scale>
          <a:sx n="99" d="100"/>
          <a:sy n="99" d="100"/>
        </p:scale>
        <p:origin x="1632" y="78"/>
      </p:cViewPr>
      <p:guideLst>
        <p:guide orient="horz" pos="1632"/>
        <p:guide pos="2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5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52DC55FD-812C-45A2-8298-6A13166C8D79}" type="datetimeFigureOut">
              <a:rPr lang="en-US" smtClean="0"/>
              <a:t>9/13/2023</a:t>
            </a:fld>
            <a:endParaRPr lang="en-US"/>
          </a:p>
        </p:txBody>
      </p:sp>
      <p:sp>
        <p:nvSpPr>
          <p:cNvPr id="4" name="Slide Image Placeholder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B613183A-5B4C-497A-A6E6-7A4F9E9CA43C}" type="slidenum">
              <a:rPr lang="en-US" smtClean="0"/>
              <a:t>‹#›</a:t>
            </a:fld>
            <a:endParaRPr lang="en-US"/>
          </a:p>
        </p:txBody>
      </p:sp>
    </p:spTree>
    <p:extLst>
      <p:ext uri="{BB962C8B-B14F-4D97-AF65-F5344CB8AC3E}">
        <p14:creationId xmlns:p14="http://schemas.microsoft.com/office/powerpoint/2010/main" val="227103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13183A-5B4C-497A-A6E6-7A4F9E9CA43C}" type="slidenum">
              <a:rPr lang="en-US" smtClean="0"/>
              <a:t>1</a:t>
            </a:fld>
            <a:endParaRPr lang="en-US"/>
          </a:p>
        </p:txBody>
      </p:sp>
    </p:spTree>
    <p:extLst>
      <p:ext uri="{BB962C8B-B14F-4D97-AF65-F5344CB8AC3E}">
        <p14:creationId xmlns:p14="http://schemas.microsoft.com/office/powerpoint/2010/main" val="1082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13183A-5B4C-497A-A6E6-7A4F9E9CA43C}" type="slidenum">
              <a:rPr lang="en-US" smtClean="0"/>
              <a:t>2</a:t>
            </a:fld>
            <a:endParaRPr lang="en-US"/>
          </a:p>
        </p:txBody>
      </p:sp>
    </p:spTree>
    <p:extLst>
      <p:ext uri="{BB962C8B-B14F-4D97-AF65-F5344CB8AC3E}">
        <p14:creationId xmlns:p14="http://schemas.microsoft.com/office/powerpoint/2010/main" val="360568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43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50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30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hyperlink" Target="https://www.diabetes.ca/about-diabetes/type-2" TargetMode="External"/><Relationship Id="rId7" Type="http://schemas.openxmlformats.org/officeDocument/2006/relationships/image" Target="../media/image1.png"/><Relationship Id="rId12" Type="http://schemas.openxmlformats.org/officeDocument/2006/relationships/image" Target="../media/image6.svg"/><Relationship Id="rId17" Type="http://schemas.openxmlformats.org/officeDocument/2006/relationships/image" Target="../media/image11.png"/><Relationship Id="rId2" Type="http://schemas.openxmlformats.org/officeDocument/2006/relationships/theme" Target="../theme/theme1.xml"/><Relationship Id="rId16" Type="http://schemas.openxmlformats.org/officeDocument/2006/relationships/image" Target="../media/image10.svg"/><Relationship Id="rId1" Type="http://schemas.openxmlformats.org/officeDocument/2006/relationships/slideLayout" Target="../slideLayouts/slideLayout1.xml"/><Relationship Id="rId6" Type="http://schemas.openxmlformats.org/officeDocument/2006/relationships/hyperlink" Target="https://www.diabetes.ca/about-diabetes/prediabetes-1" TargetMode="External"/><Relationship Id="rId11" Type="http://schemas.openxmlformats.org/officeDocument/2006/relationships/image" Target="../media/image5.png"/><Relationship Id="rId5" Type="http://schemas.openxmlformats.org/officeDocument/2006/relationships/hyperlink" Target="https://www.diabetes.ca/about-diabetes/type-1" TargetMode="External"/><Relationship Id="rId15" Type="http://schemas.openxmlformats.org/officeDocument/2006/relationships/image" Target="../media/image9.png"/><Relationship Id="rId10" Type="http://schemas.openxmlformats.org/officeDocument/2006/relationships/image" Target="../media/image4.svg"/><Relationship Id="rId19" Type="http://schemas.openxmlformats.org/officeDocument/2006/relationships/hyperlink" Target="https://www.healthycanadians.gc.ca/en/canrisk" TargetMode="External"/><Relationship Id="rId4" Type="http://schemas.openxmlformats.org/officeDocument/2006/relationships/hyperlink" Target="https://www.diabetes.ca/about-diabetes/gestational" TargetMode="External"/><Relationship Id="rId9" Type="http://schemas.openxmlformats.org/officeDocument/2006/relationships/image" Target="../media/image3.png"/><Relationship Id="rId14" Type="http://schemas.openxmlformats.org/officeDocument/2006/relationships/image" Target="../media/image8.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hyperlink" Target="https://www.heartandstroke.ca/healthy-living"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hyperlink" Target="https://www.diabetes.ca/managing-my-diabetes/tools---resources/glycemic-index-education-portal#:~:text=What%20is%20the%20Glycemic%20Index,foods%20with%20a%20low%20GI." TargetMode="External"/><Relationship Id="rId2" Type="http://schemas.openxmlformats.org/officeDocument/2006/relationships/theme" Target="../theme/theme2.xml"/><Relationship Id="rId16" Type="http://schemas.openxmlformats.org/officeDocument/2006/relationships/hyperlink" Target="https://food-guide.canada.ca/en/" TargetMode="Externa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hyperlink" Target="https://811.novascotia.ca/health_topics/gestational-diabetes/" TargetMode="External"/><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hyperlink" Target="https://www.diabetes.ca/about-diabetes/what-is-diabetes"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nshealth.ca/diabetes-locations" TargetMode="External"/><Relationship Id="rId3" Type="http://schemas.openxmlformats.org/officeDocument/2006/relationships/image" Target="../media/image23.png"/><Relationship Id="rId7" Type="http://schemas.openxmlformats.org/officeDocument/2006/relationships/hyperlink" Target="https://library.nshealth.ca/DiabetesNS/welcome"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hyperlink" Target="https://www.diabetes.ca/diabetescanadawebsite/media/managing-my-diabetes/tools%20and%20resources/diabetes-resource-manual.pdf?ext=.pdf"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5.png"/><Relationship Id="rId18" Type="http://schemas.openxmlformats.org/officeDocument/2006/relationships/hyperlink" Target="https://www.diabetes.ca/about-diabetes/stories/taking-charge-of-her-diabetes-with-help" TargetMode="External"/><Relationship Id="rId3" Type="http://schemas.openxmlformats.org/officeDocument/2006/relationships/image" Target="../media/image27.png"/><Relationship Id="rId7" Type="http://schemas.openxmlformats.org/officeDocument/2006/relationships/image" Target="../media/image7.png"/><Relationship Id="rId12" Type="http://schemas.openxmlformats.org/officeDocument/2006/relationships/image" Target="../media/image34.svg"/><Relationship Id="rId17" Type="http://schemas.openxmlformats.org/officeDocument/2006/relationships/hyperlink" Target="https://www.diabetes.ca/about-diabetes/stories/lessons-learned-from-managing-my-diabetes" TargetMode="External"/><Relationship Id="rId2" Type="http://schemas.openxmlformats.org/officeDocument/2006/relationships/theme" Target="../theme/theme4.xml"/><Relationship Id="rId16"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32.svg"/><Relationship Id="rId19" Type="http://schemas.openxmlformats.org/officeDocument/2006/relationships/hyperlink" Target="https://www.diabetes.ca/about-diabetes/stories/staying-informed-to-stay-healthy" TargetMode="External"/><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61BEF4D1-9F9A-2FFF-55B2-DBF3034B64E0}"/>
              </a:ext>
            </a:extLst>
          </p:cNvPr>
          <p:cNvSpPr/>
          <p:nvPr userDrawn="1"/>
        </p:nvSpPr>
        <p:spPr>
          <a:xfrm>
            <a:off x="2918270" y="5864557"/>
            <a:ext cx="5385397" cy="1526842"/>
          </a:xfrm>
          <a:prstGeom prst="rect">
            <a:avLst/>
          </a:prstGeom>
          <a:solidFill>
            <a:srgbClr val="B0B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sp>
        <p:nvSpPr>
          <p:cNvPr id="66" name="Rectangle 65">
            <a:extLst>
              <a:ext uri="{FF2B5EF4-FFF2-40B4-BE49-F238E27FC236}">
                <a16:creationId xmlns:a16="http://schemas.microsoft.com/office/drawing/2014/main" id="{D80749D4-3770-822A-FE09-2AB70D9F4276}"/>
              </a:ext>
            </a:extLst>
          </p:cNvPr>
          <p:cNvSpPr>
            <a:spLocks/>
          </p:cNvSpPr>
          <p:nvPr userDrawn="1"/>
        </p:nvSpPr>
        <p:spPr>
          <a:xfrm>
            <a:off x="244689" y="2180335"/>
            <a:ext cx="4841973" cy="3189175"/>
          </a:xfrm>
          <a:prstGeom prst="rect">
            <a:avLst/>
          </a:prstGeom>
          <a:solidFill>
            <a:srgbClr val="B0B4FE"/>
          </a:solidFill>
          <a:ln>
            <a:noFill/>
            <a:prstDash val="dash"/>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9" name="object 12">
            <a:extLst>
              <a:ext uri="{FF2B5EF4-FFF2-40B4-BE49-F238E27FC236}">
                <a16:creationId xmlns:a16="http://schemas.microsoft.com/office/drawing/2014/main" id="{81092609-45D9-659B-41EA-57C8EEF3D618}"/>
              </a:ext>
            </a:extLst>
          </p:cNvPr>
          <p:cNvSpPr txBox="1"/>
          <p:nvPr userDrawn="1"/>
        </p:nvSpPr>
        <p:spPr>
          <a:xfrm>
            <a:off x="162945" y="7534559"/>
            <a:ext cx="7380952" cy="208817"/>
          </a:xfrm>
          <a:prstGeom prst="rect">
            <a:avLst/>
          </a:prstGeom>
          <a:ln w="6350">
            <a:noFill/>
          </a:ln>
        </p:spPr>
        <p:txBody>
          <a:bodyPr vert="horz" wrap="square" lIns="0" tIns="34925" rIns="0" bIns="0" rtlCol="0">
            <a:noAutofit/>
          </a:bodyPr>
          <a:lstStyle/>
          <a:p>
            <a:pPr marL="93980" marR="220979" algn="ctr">
              <a:lnSpc>
                <a:spcPct val="103600"/>
              </a:lnSpc>
              <a:spcBef>
                <a:spcPts val="275"/>
              </a:spcBef>
            </a:pPr>
            <a:r>
              <a:rPr sz="900" dirty="0">
                <a:solidFill>
                  <a:srgbClr val="060076"/>
                </a:solidFill>
                <a:latin typeface="AvenirNext LT Pro Regular" panose="020B0504020202020204" pitchFamily="34" charset="0"/>
                <a:cs typeface="Gotham Book" pitchFamily="50" charset="0"/>
              </a:rPr>
              <a:t>DISCLAIMER: This document is for educational purposes only. For a medical diagnosis</a:t>
            </a:r>
            <a:r>
              <a:rPr lang="en-US" sz="900" dirty="0">
                <a:solidFill>
                  <a:srgbClr val="060076"/>
                </a:solidFill>
                <a:latin typeface="AvenirNext LT Pro Regular" panose="020B0504020202020204" pitchFamily="34" charset="0"/>
                <a:cs typeface="Gotham Book" pitchFamily="50" charset="0"/>
              </a:rPr>
              <a:t>,</a:t>
            </a:r>
            <a:r>
              <a:rPr sz="900" dirty="0">
                <a:solidFill>
                  <a:srgbClr val="060076"/>
                </a:solidFill>
                <a:latin typeface="AvenirNext LT Pro Regular" panose="020B0504020202020204" pitchFamily="34" charset="0"/>
                <a:cs typeface="Gotham Book" pitchFamily="50" charset="0"/>
              </a:rPr>
              <a:t> please refer to your health care professional</a:t>
            </a:r>
            <a:r>
              <a:rPr lang="en-US" sz="900" dirty="0">
                <a:solidFill>
                  <a:srgbClr val="060076"/>
                </a:solidFill>
                <a:latin typeface="AvenirNext LT Pro Regular" panose="020B0504020202020204" pitchFamily="34" charset="0"/>
                <a:cs typeface="Gotham Book" pitchFamily="50" charset="0"/>
              </a:rPr>
              <a:t>.</a:t>
            </a:r>
            <a:endParaRPr sz="900" dirty="0">
              <a:solidFill>
                <a:srgbClr val="060076"/>
              </a:solidFill>
              <a:latin typeface="AvenirNext LT Pro Regular" panose="020B0504020202020204" pitchFamily="34" charset="0"/>
              <a:cs typeface="Gotham Book" pitchFamily="50" charset="0"/>
            </a:endParaRPr>
          </a:p>
        </p:txBody>
      </p:sp>
      <p:sp>
        <p:nvSpPr>
          <p:cNvPr id="73" name="Rectangle 72">
            <a:extLst>
              <a:ext uri="{FF2B5EF4-FFF2-40B4-BE49-F238E27FC236}">
                <a16:creationId xmlns:a16="http://schemas.microsoft.com/office/drawing/2014/main" id="{09AFECE8-05B5-C81A-6C71-FF55448C4F2B}"/>
              </a:ext>
            </a:extLst>
          </p:cNvPr>
          <p:cNvSpPr>
            <a:spLocks/>
          </p:cNvSpPr>
          <p:nvPr userDrawn="1"/>
        </p:nvSpPr>
        <p:spPr>
          <a:xfrm>
            <a:off x="-1" y="-8607"/>
            <a:ext cx="10363199" cy="59119"/>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74" name="object 3">
            <a:extLst>
              <a:ext uri="{FF2B5EF4-FFF2-40B4-BE49-F238E27FC236}">
                <a16:creationId xmlns:a16="http://schemas.microsoft.com/office/drawing/2014/main" id="{0061DFBC-AC4C-8F84-AB9F-6C6A18266097}"/>
              </a:ext>
            </a:extLst>
          </p:cNvPr>
          <p:cNvSpPr txBox="1"/>
          <p:nvPr userDrawn="1"/>
        </p:nvSpPr>
        <p:spPr>
          <a:xfrm>
            <a:off x="2681617" y="7076937"/>
            <a:ext cx="5439560" cy="386042"/>
          </a:xfrm>
          <a:prstGeom prst="rect">
            <a:avLst/>
          </a:prstGeom>
        </p:spPr>
        <p:txBody>
          <a:bodyPr vert="horz" wrap="square" lIns="0" tIns="6350" rIns="0" bIns="0" rtlCol="0">
            <a:noAutofit/>
          </a:bodyPr>
          <a:lstStyle/>
          <a:p>
            <a:pPr marL="324485">
              <a:spcBef>
                <a:spcPts val="55"/>
              </a:spcBef>
            </a:pPr>
            <a:r>
              <a:rPr lang="en-US" sz="930" i="1" dirty="0">
                <a:solidFill>
                  <a:srgbClr val="060076"/>
                </a:solidFill>
                <a:latin typeface="AvenirNext LT Pro Bold" panose="020B0804020202020204" pitchFamily="34" charset="0"/>
                <a:cs typeface="Gotham Bold" pitchFamily="50" charset="0"/>
              </a:rPr>
              <a:t>NOTE: </a:t>
            </a:r>
            <a:r>
              <a:rPr lang="en-US" sz="930" i="1" dirty="0">
                <a:solidFill>
                  <a:srgbClr val="060076"/>
                </a:solidFill>
                <a:latin typeface="AvenirNext LT Pro Regular" panose="020B0504020202020204" pitchFamily="34" charset="0"/>
                <a:cs typeface="Gotham Book" pitchFamily="50" charset="0"/>
              </a:rPr>
              <a:t>Though the test is designed for adults aged 40 to 74, anyone can get a good baseline from this questionnaire.</a:t>
            </a:r>
          </a:p>
        </p:txBody>
      </p:sp>
      <p:sp>
        <p:nvSpPr>
          <p:cNvPr id="75" name="Rectangle 74">
            <a:extLst>
              <a:ext uri="{FF2B5EF4-FFF2-40B4-BE49-F238E27FC236}">
                <a16:creationId xmlns:a16="http://schemas.microsoft.com/office/drawing/2014/main" id="{6709E657-6A4F-1BD5-ACD7-7A3E7D9ED600}"/>
              </a:ext>
            </a:extLst>
          </p:cNvPr>
          <p:cNvSpPr>
            <a:spLocks/>
          </p:cNvSpPr>
          <p:nvPr userDrawn="1"/>
        </p:nvSpPr>
        <p:spPr>
          <a:xfrm>
            <a:off x="7933424" y="4472051"/>
            <a:ext cx="2013253" cy="617845"/>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76" name="Rectangle 75">
            <a:extLst>
              <a:ext uri="{FF2B5EF4-FFF2-40B4-BE49-F238E27FC236}">
                <a16:creationId xmlns:a16="http://schemas.microsoft.com/office/drawing/2014/main" id="{9B4996EC-78C8-2767-98FC-615CD577E784}"/>
              </a:ext>
            </a:extLst>
          </p:cNvPr>
          <p:cNvSpPr>
            <a:spLocks/>
          </p:cNvSpPr>
          <p:nvPr userDrawn="1"/>
        </p:nvSpPr>
        <p:spPr>
          <a:xfrm>
            <a:off x="5438016" y="4472052"/>
            <a:ext cx="2010344" cy="623633"/>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77" name="Rectangle 76">
            <a:extLst>
              <a:ext uri="{FF2B5EF4-FFF2-40B4-BE49-F238E27FC236}">
                <a16:creationId xmlns:a16="http://schemas.microsoft.com/office/drawing/2014/main" id="{02BCFFA0-D72A-9042-B705-00FEEAF48420}"/>
              </a:ext>
            </a:extLst>
          </p:cNvPr>
          <p:cNvSpPr>
            <a:spLocks/>
          </p:cNvSpPr>
          <p:nvPr userDrawn="1"/>
        </p:nvSpPr>
        <p:spPr>
          <a:xfrm>
            <a:off x="2918271" y="4472052"/>
            <a:ext cx="2010347" cy="623634"/>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78" name="Rectangle 77">
            <a:extLst>
              <a:ext uri="{FF2B5EF4-FFF2-40B4-BE49-F238E27FC236}">
                <a16:creationId xmlns:a16="http://schemas.microsoft.com/office/drawing/2014/main" id="{83827E40-E5BB-AA41-E52D-696C3EC64929}"/>
              </a:ext>
            </a:extLst>
          </p:cNvPr>
          <p:cNvSpPr/>
          <p:nvPr userDrawn="1"/>
        </p:nvSpPr>
        <p:spPr>
          <a:xfrm>
            <a:off x="381458" y="4472052"/>
            <a:ext cx="2010346" cy="623634"/>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79" name="Rectangle 78">
            <a:extLst>
              <a:ext uri="{FF2B5EF4-FFF2-40B4-BE49-F238E27FC236}">
                <a16:creationId xmlns:a16="http://schemas.microsoft.com/office/drawing/2014/main" id="{3A156579-AE0A-112A-71DB-44EC27D45845}"/>
              </a:ext>
            </a:extLst>
          </p:cNvPr>
          <p:cNvSpPr>
            <a:spLocks/>
          </p:cNvSpPr>
          <p:nvPr userDrawn="1"/>
        </p:nvSpPr>
        <p:spPr>
          <a:xfrm>
            <a:off x="372091" y="1768214"/>
            <a:ext cx="9574586" cy="285280"/>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80" name="Rectangle 79">
            <a:extLst>
              <a:ext uri="{FF2B5EF4-FFF2-40B4-BE49-F238E27FC236}">
                <a16:creationId xmlns:a16="http://schemas.microsoft.com/office/drawing/2014/main" id="{5866A6F8-A078-1A1A-685D-DF7837B26418}"/>
              </a:ext>
            </a:extLst>
          </p:cNvPr>
          <p:cNvSpPr>
            <a:spLocks/>
          </p:cNvSpPr>
          <p:nvPr userDrawn="1"/>
        </p:nvSpPr>
        <p:spPr>
          <a:xfrm>
            <a:off x="7936332" y="2690744"/>
            <a:ext cx="2010346" cy="1728343"/>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81" name="Rectangle 80">
            <a:extLst>
              <a:ext uri="{FF2B5EF4-FFF2-40B4-BE49-F238E27FC236}">
                <a16:creationId xmlns:a16="http://schemas.microsoft.com/office/drawing/2014/main" id="{E499942A-F8D6-3B0B-BEBA-1D66B2C042A9}"/>
              </a:ext>
            </a:extLst>
          </p:cNvPr>
          <p:cNvSpPr>
            <a:spLocks/>
          </p:cNvSpPr>
          <p:nvPr userDrawn="1"/>
        </p:nvSpPr>
        <p:spPr>
          <a:xfrm>
            <a:off x="5438016" y="2689044"/>
            <a:ext cx="2010346" cy="1730046"/>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FFFF"/>
              </a:solidFill>
            </a:endParaRPr>
          </a:p>
        </p:txBody>
      </p:sp>
      <p:sp>
        <p:nvSpPr>
          <p:cNvPr id="82" name="Rectangle 81">
            <a:extLst>
              <a:ext uri="{FF2B5EF4-FFF2-40B4-BE49-F238E27FC236}">
                <a16:creationId xmlns:a16="http://schemas.microsoft.com/office/drawing/2014/main" id="{3A0CFFDF-4E53-75B6-305C-4111F7ED4DDF}"/>
              </a:ext>
            </a:extLst>
          </p:cNvPr>
          <p:cNvSpPr>
            <a:spLocks/>
          </p:cNvSpPr>
          <p:nvPr userDrawn="1"/>
        </p:nvSpPr>
        <p:spPr>
          <a:xfrm>
            <a:off x="2923227" y="2695169"/>
            <a:ext cx="2010346" cy="1730046"/>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83" name="object 6">
            <a:extLst>
              <a:ext uri="{FF2B5EF4-FFF2-40B4-BE49-F238E27FC236}">
                <a16:creationId xmlns:a16="http://schemas.microsoft.com/office/drawing/2014/main" id="{F99186C0-325C-60A7-11DD-4DEF7F6D5C3C}"/>
              </a:ext>
            </a:extLst>
          </p:cNvPr>
          <p:cNvSpPr txBox="1">
            <a:spLocks/>
          </p:cNvSpPr>
          <p:nvPr userDrawn="1"/>
        </p:nvSpPr>
        <p:spPr>
          <a:xfrm>
            <a:off x="3083851" y="3385404"/>
            <a:ext cx="1847076" cy="901585"/>
          </a:xfrm>
          <a:prstGeom prst="rect">
            <a:avLst/>
          </a:prstGeom>
          <a:ln w="6350">
            <a:noFill/>
          </a:ln>
        </p:spPr>
        <p:txBody>
          <a:bodyPr vert="horz" wrap="square" lIns="0" tIns="40640" rIns="0" bIns="0" rtlCol="0">
            <a:noAutofit/>
          </a:bodyPr>
          <a:lstStyle/>
          <a:p>
            <a:pPr marL="94615" marR="153035">
              <a:spcBef>
                <a:spcPts val="100"/>
              </a:spcBef>
            </a:pPr>
            <a:r>
              <a:rPr lang="en-US" sz="1050" dirty="0">
                <a:solidFill>
                  <a:schemeClr val="bg1"/>
                </a:solidFill>
                <a:latin typeface="AvenirNext LT Pro Regular" panose="020B0504020202020204" pitchFamily="34" charset="0"/>
                <a:cs typeface="Gotham Medium" pitchFamily="50" charset="0"/>
              </a:rPr>
              <a:t>G</a:t>
            </a:r>
            <a:r>
              <a:rPr sz="1050" dirty="0">
                <a:solidFill>
                  <a:schemeClr val="bg1"/>
                </a:solidFill>
                <a:latin typeface="AvenirNext LT Pro Regular" panose="020B0504020202020204" pitchFamily="34" charset="0"/>
                <a:cs typeface="Gotham Medium" pitchFamily="50" charset="0"/>
              </a:rPr>
              <a:t>enerally developed in adulthood</a:t>
            </a:r>
            <a:r>
              <a:rPr lang="en-US" sz="1050" dirty="0">
                <a:solidFill>
                  <a:schemeClr val="bg1"/>
                </a:solidFill>
                <a:latin typeface="AvenirNext LT Pro Regular" panose="020B0504020202020204" pitchFamily="34" charset="0"/>
                <a:cs typeface="Gotham Medium" pitchFamily="50" charset="0"/>
              </a:rPr>
              <a:t>; your body </a:t>
            </a:r>
            <a:r>
              <a:rPr sz="1050" dirty="0">
                <a:solidFill>
                  <a:schemeClr val="bg1"/>
                </a:solidFill>
                <a:latin typeface="AvenirNext LT Pro Regular" panose="020B0504020202020204" pitchFamily="34" charset="0"/>
                <a:cs typeface="Gotham Medium" pitchFamily="50" charset="0"/>
              </a:rPr>
              <a:t>can’t properly use the insulin </a:t>
            </a:r>
            <a:r>
              <a:rPr lang="en-US" sz="1050" dirty="0">
                <a:solidFill>
                  <a:schemeClr val="bg1"/>
                </a:solidFill>
                <a:latin typeface="AvenirNext LT Pro Regular" panose="020B0504020202020204" pitchFamily="34" charset="0"/>
                <a:cs typeface="Gotham Medium" pitchFamily="50" charset="0"/>
              </a:rPr>
              <a:t>it </a:t>
            </a:r>
            <a:r>
              <a:rPr sz="1050" dirty="0">
                <a:solidFill>
                  <a:schemeClr val="bg1"/>
                </a:solidFill>
                <a:latin typeface="AvenirNext LT Pro Regular" panose="020B0504020202020204" pitchFamily="34" charset="0"/>
                <a:cs typeface="Gotham Medium" pitchFamily="50" charset="0"/>
              </a:rPr>
              <a:t>makes, or can’t produce enough insulin.</a:t>
            </a:r>
          </a:p>
        </p:txBody>
      </p:sp>
      <p:sp>
        <p:nvSpPr>
          <p:cNvPr id="84" name="object 6">
            <a:extLst>
              <a:ext uri="{FF2B5EF4-FFF2-40B4-BE49-F238E27FC236}">
                <a16:creationId xmlns:a16="http://schemas.microsoft.com/office/drawing/2014/main" id="{D93A75B6-6FF2-17DD-5C72-76095095A1D7}"/>
              </a:ext>
            </a:extLst>
          </p:cNvPr>
          <p:cNvSpPr txBox="1"/>
          <p:nvPr userDrawn="1"/>
        </p:nvSpPr>
        <p:spPr>
          <a:xfrm>
            <a:off x="3519939" y="3117223"/>
            <a:ext cx="692955" cy="210314"/>
          </a:xfrm>
          <a:prstGeom prst="rect">
            <a:avLst/>
          </a:prstGeom>
          <a:ln w="6350">
            <a:noFill/>
          </a:ln>
        </p:spPr>
        <p:txBody>
          <a:bodyPr vert="horz" wrap="square" lIns="0" tIns="40640" rIns="0" bIns="0" rtlCol="0">
            <a:noAutofit/>
          </a:bodyPr>
          <a:lstStyle/>
          <a:p>
            <a:pPr marL="94615" algn="ctr">
              <a:spcBef>
                <a:spcPts val="320"/>
              </a:spcBef>
            </a:pPr>
            <a:r>
              <a:rPr lang="en-US" sz="1100" u="sng" dirty="0">
                <a:solidFill>
                  <a:schemeClr val="bg1"/>
                </a:solidFill>
                <a:uFill>
                  <a:solidFill>
                    <a:schemeClr val="bg1"/>
                  </a:solidFill>
                </a:uFill>
                <a:latin typeface="AvenirNext LT Pro Bold" panose="020B0804020202020204" pitchFamily="34" charset="0"/>
                <a:cs typeface="Gotham Black" pitchFamily="50" charset="0"/>
                <a:hlinkClick r:id="rId3">
                  <a:extLst>
                    <a:ext uri="{A12FA001-AC4F-418D-AE19-62706E023703}">
                      <ahyp:hlinkClr xmlns:ahyp="http://schemas.microsoft.com/office/drawing/2018/hyperlinkcolor" val="tx"/>
                    </a:ext>
                  </a:extLst>
                </a:hlinkClick>
              </a:rPr>
              <a:t>TYPE 2</a:t>
            </a:r>
            <a:endParaRPr lang="en-US" sz="1100" u="sng" dirty="0">
              <a:solidFill>
                <a:schemeClr val="bg1"/>
              </a:solidFill>
              <a:uFill>
                <a:solidFill>
                  <a:schemeClr val="bg1"/>
                </a:solidFill>
              </a:uFill>
              <a:latin typeface="AvenirNext LT Pro Bold" panose="020B0804020202020204" pitchFamily="34" charset="0"/>
              <a:cs typeface="Gotham Black" pitchFamily="50" charset="0"/>
            </a:endParaRPr>
          </a:p>
        </p:txBody>
      </p:sp>
      <p:sp>
        <p:nvSpPr>
          <p:cNvPr id="85" name="object 7">
            <a:extLst>
              <a:ext uri="{FF2B5EF4-FFF2-40B4-BE49-F238E27FC236}">
                <a16:creationId xmlns:a16="http://schemas.microsoft.com/office/drawing/2014/main" id="{62AA8AA3-9770-3C71-8C5C-13DDBDC68206}"/>
              </a:ext>
            </a:extLst>
          </p:cNvPr>
          <p:cNvSpPr txBox="1">
            <a:spLocks/>
          </p:cNvSpPr>
          <p:nvPr userDrawn="1"/>
        </p:nvSpPr>
        <p:spPr>
          <a:xfrm>
            <a:off x="5585326" y="3385405"/>
            <a:ext cx="1924901" cy="856562"/>
          </a:xfrm>
          <a:prstGeom prst="rect">
            <a:avLst/>
          </a:prstGeom>
          <a:ln w="28575">
            <a:noFill/>
          </a:ln>
        </p:spPr>
        <p:txBody>
          <a:bodyPr vert="horz" wrap="square" lIns="0" tIns="40005" rIns="0" bIns="0" rtlCol="0">
            <a:noAutofit/>
          </a:bodyPr>
          <a:lstStyle/>
          <a:p>
            <a:pPr marL="93980" marR="221615" algn="l">
              <a:spcBef>
                <a:spcPts val="125"/>
              </a:spcBef>
            </a:pPr>
            <a:r>
              <a:rPr lang="en-US" sz="1050" spc="-40" dirty="0">
                <a:solidFill>
                  <a:schemeClr val="bg1"/>
                </a:solidFill>
                <a:latin typeface="AvenirNext LT Pro Regular" panose="020B0504020202020204" pitchFamily="34" charset="0"/>
                <a:cs typeface="Gotham Medium" pitchFamily="50" charset="0"/>
              </a:rPr>
              <a:t>A </a:t>
            </a:r>
            <a:r>
              <a:rPr sz="1050" spc="-40" dirty="0">
                <a:solidFill>
                  <a:schemeClr val="bg1"/>
                </a:solidFill>
                <a:latin typeface="AvenirNext LT Pro Regular" panose="020B0504020202020204" pitchFamily="34" charset="0"/>
                <a:cs typeface="Gotham Medium" pitchFamily="50" charset="0"/>
              </a:rPr>
              <a:t>temporary form of diabetes </a:t>
            </a:r>
            <a:r>
              <a:rPr lang="en-US" sz="1050" spc="-40" dirty="0">
                <a:solidFill>
                  <a:schemeClr val="bg1"/>
                </a:solidFill>
                <a:latin typeface="AvenirNext LT Pro Regular" panose="020B0504020202020204" pitchFamily="34" charset="0"/>
                <a:cs typeface="Gotham Medium" pitchFamily="50" charset="0"/>
              </a:rPr>
              <a:t>occurring</a:t>
            </a:r>
            <a:r>
              <a:rPr sz="1050" spc="-40" dirty="0">
                <a:solidFill>
                  <a:schemeClr val="bg1"/>
                </a:solidFill>
                <a:latin typeface="AvenirNext LT Pro Regular" panose="020B0504020202020204" pitchFamily="34" charset="0"/>
                <a:cs typeface="Gotham Medium" pitchFamily="50" charset="0"/>
              </a:rPr>
              <a:t> during the second or third trimester of pregnancy</a:t>
            </a:r>
            <a:r>
              <a:rPr lang="en-US" sz="1050" spc="-40" dirty="0">
                <a:solidFill>
                  <a:schemeClr val="bg1"/>
                </a:solidFill>
                <a:latin typeface="AvenirNext LT Pro Regular" panose="020B0504020202020204" pitchFamily="34" charset="0"/>
                <a:cs typeface="Gotham Medium" pitchFamily="50" charset="0"/>
              </a:rPr>
              <a:t>; </a:t>
            </a:r>
            <a:r>
              <a:rPr sz="1050" spc="-40" dirty="0">
                <a:solidFill>
                  <a:schemeClr val="bg1"/>
                </a:solidFill>
                <a:latin typeface="AvenirNext LT Pro Regular" panose="020B0504020202020204" pitchFamily="34" charset="0"/>
                <a:cs typeface="Gotham Medium" pitchFamily="50" charset="0"/>
              </a:rPr>
              <a:t>usually goes away after giving birth.</a:t>
            </a:r>
          </a:p>
        </p:txBody>
      </p:sp>
      <p:sp>
        <p:nvSpPr>
          <p:cNvPr id="86" name="object 7">
            <a:extLst>
              <a:ext uri="{FF2B5EF4-FFF2-40B4-BE49-F238E27FC236}">
                <a16:creationId xmlns:a16="http://schemas.microsoft.com/office/drawing/2014/main" id="{0C53B14D-249E-F7ED-D61C-EC279E9E069D}"/>
              </a:ext>
            </a:extLst>
          </p:cNvPr>
          <p:cNvSpPr txBox="1"/>
          <p:nvPr userDrawn="1"/>
        </p:nvSpPr>
        <p:spPr>
          <a:xfrm>
            <a:off x="5512767" y="3139805"/>
            <a:ext cx="1924901" cy="187971"/>
          </a:xfrm>
          <a:prstGeom prst="rect">
            <a:avLst/>
          </a:prstGeom>
          <a:ln w="28575">
            <a:noFill/>
          </a:ln>
        </p:spPr>
        <p:txBody>
          <a:bodyPr vert="horz" wrap="square" lIns="0" tIns="40005" rIns="0" bIns="0" rtlCol="0">
            <a:noAutofit/>
          </a:bodyPr>
          <a:lstStyle/>
          <a:p>
            <a:pPr marL="93980" marR="221615" algn="ctr">
              <a:lnSpc>
                <a:spcPts val="1270"/>
              </a:lnSpc>
              <a:spcBef>
                <a:spcPts val="125"/>
              </a:spcBef>
            </a:pPr>
            <a:r>
              <a:rPr lang="en-US" sz="1100" u="sng" spc="-10" dirty="0">
                <a:solidFill>
                  <a:schemeClr val="bg1"/>
                </a:solidFill>
                <a:uFill>
                  <a:solidFill>
                    <a:schemeClr val="bg1"/>
                  </a:solidFill>
                </a:uFill>
                <a:latin typeface="AvenirNext LT Pro Bold" panose="020B0804020202020204" pitchFamily="34" charset="0"/>
                <a:cs typeface="Gotham Black" pitchFamily="50" charset="0"/>
                <a:hlinkClick r:id="rId4">
                  <a:extLst>
                    <a:ext uri="{A12FA001-AC4F-418D-AE19-62706E023703}">
                      <ahyp:hlinkClr xmlns:ahyp="http://schemas.microsoft.com/office/drawing/2018/hyperlinkcolor" val="tx"/>
                    </a:ext>
                  </a:extLst>
                </a:hlinkClick>
              </a:rPr>
              <a:t>GESTATIONAL</a:t>
            </a:r>
            <a:endParaRPr lang="en-US" sz="1100" u="sng" dirty="0">
              <a:solidFill>
                <a:schemeClr val="bg1"/>
              </a:solidFill>
              <a:uFill>
                <a:solidFill>
                  <a:schemeClr val="bg1"/>
                </a:solidFill>
              </a:uFill>
              <a:latin typeface="AvenirNext LT Pro Bold" panose="020B0804020202020204" pitchFamily="34" charset="0"/>
              <a:cs typeface="Gotham Black" pitchFamily="50" charset="0"/>
            </a:endParaRPr>
          </a:p>
        </p:txBody>
      </p:sp>
      <p:sp>
        <p:nvSpPr>
          <p:cNvPr id="88" name="object 5">
            <a:extLst>
              <a:ext uri="{FF2B5EF4-FFF2-40B4-BE49-F238E27FC236}">
                <a16:creationId xmlns:a16="http://schemas.microsoft.com/office/drawing/2014/main" id="{252D037C-563D-A18C-E71F-0E0C2622786A}"/>
              </a:ext>
            </a:extLst>
          </p:cNvPr>
          <p:cNvSpPr txBox="1"/>
          <p:nvPr userDrawn="1"/>
        </p:nvSpPr>
        <p:spPr>
          <a:xfrm>
            <a:off x="8610600" y="3123491"/>
            <a:ext cx="685800" cy="223820"/>
          </a:xfrm>
          <a:prstGeom prst="rect">
            <a:avLst/>
          </a:prstGeom>
          <a:ln w="6350">
            <a:noFill/>
          </a:ln>
        </p:spPr>
        <p:txBody>
          <a:bodyPr vert="horz" wrap="square" lIns="0" tIns="40640" rIns="0" bIns="0" rtlCol="0">
            <a:noAutofit/>
          </a:bodyPr>
          <a:lstStyle/>
          <a:p>
            <a:pPr marL="94615" algn="l">
              <a:spcBef>
                <a:spcPts val="320"/>
              </a:spcBef>
            </a:pPr>
            <a:r>
              <a:rPr lang="en-US" sz="1100" u="sng" dirty="0">
                <a:solidFill>
                  <a:schemeClr val="bg1"/>
                </a:solidFill>
                <a:uFill>
                  <a:solidFill>
                    <a:schemeClr val="bg1"/>
                  </a:solidFill>
                </a:uFill>
                <a:latin typeface="AvenirNext LT Pro Bold" panose="020B0804020202020204" pitchFamily="34" charset="0"/>
                <a:cs typeface="Gotham Black" pitchFamily="50" charset="0"/>
                <a:hlinkClick r:id="rId5">
                  <a:extLst>
                    <a:ext uri="{A12FA001-AC4F-418D-AE19-62706E023703}">
                      <ahyp:hlinkClr xmlns:ahyp="http://schemas.microsoft.com/office/drawing/2018/hyperlinkcolor" val="tx"/>
                    </a:ext>
                  </a:extLst>
                </a:hlinkClick>
              </a:rPr>
              <a:t>TYPE</a:t>
            </a:r>
            <a:r>
              <a:rPr lang="en-US" sz="1100" u="sng" spc="-35" dirty="0">
                <a:solidFill>
                  <a:schemeClr val="bg1"/>
                </a:solidFill>
                <a:uFill>
                  <a:solidFill>
                    <a:schemeClr val="bg1"/>
                  </a:solidFill>
                </a:uFill>
                <a:latin typeface="AvenirNext LT Pro Bold" panose="020B0804020202020204" pitchFamily="34" charset="0"/>
                <a:cs typeface="Gotham Black" pitchFamily="50" charset="0"/>
                <a:hlinkClick r:id="rId5">
                  <a:extLst>
                    <a:ext uri="{A12FA001-AC4F-418D-AE19-62706E023703}">
                      <ahyp:hlinkClr xmlns:ahyp="http://schemas.microsoft.com/office/drawing/2018/hyperlinkcolor" val="tx"/>
                    </a:ext>
                  </a:extLst>
                </a:hlinkClick>
              </a:rPr>
              <a:t> </a:t>
            </a:r>
            <a:r>
              <a:rPr lang="en-US" sz="1100" u="sng" spc="-50" dirty="0">
                <a:solidFill>
                  <a:schemeClr val="bg1"/>
                </a:solidFill>
                <a:uFill>
                  <a:solidFill>
                    <a:schemeClr val="bg1"/>
                  </a:solidFill>
                </a:uFill>
                <a:latin typeface="AvenirNext LT Pro Bold" panose="020B0804020202020204" pitchFamily="34" charset="0"/>
                <a:cs typeface="Gotham Black" pitchFamily="50" charset="0"/>
                <a:hlinkClick r:id="rId5">
                  <a:extLst>
                    <a:ext uri="{A12FA001-AC4F-418D-AE19-62706E023703}">
                      <ahyp:hlinkClr xmlns:ahyp="http://schemas.microsoft.com/office/drawing/2018/hyperlinkcolor" val="tx"/>
                    </a:ext>
                  </a:extLst>
                </a:hlinkClick>
              </a:rPr>
              <a:t>1</a:t>
            </a:r>
            <a:endParaRPr lang="en-US" sz="1100" u="sng" dirty="0">
              <a:solidFill>
                <a:schemeClr val="bg1"/>
              </a:solidFill>
              <a:uFill>
                <a:solidFill>
                  <a:schemeClr val="bg1"/>
                </a:solidFill>
              </a:uFill>
              <a:latin typeface="AvenirNext LT Pro Bold" panose="020B0804020202020204" pitchFamily="34" charset="0"/>
              <a:cs typeface="Gotham Black" pitchFamily="50" charset="0"/>
            </a:endParaRPr>
          </a:p>
        </p:txBody>
      </p:sp>
      <p:sp>
        <p:nvSpPr>
          <p:cNvPr id="89" name="Rectangle 88">
            <a:extLst>
              <a:ext uri="{FF2B5EF4-FFF2-40B4-BE49-F238E27FC236}">
                <a16:creationId xmlns:a16="http://schemas.microsoft.com/office/drawing/2014/main" id="{DB85829C-6BDB-5372-C90D-EF96C88F2BE5}"/>
              </a:ext>
            </a:extLst>
          </p:cNvPr>
          <p:cNvSpPr>
            <a:spLocks/>
          </p:cNvSpPr>
          <p:nvPr userDrawn="1"/>
        </p:nvSpPr>
        <p:spPr>
          <a:xfrm>
            <a:off x="381461" y="2690745"/>
            <a:ext cx="2010346" cy="1734470"/>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sp>
        <p:nvSpPr>
          <p:cNvPr id="90" name="object 4">
            <a:extLst>
              <a:ext uri="{FF2B5EF4-FFF2-40B4-BE49-F238E27FC236}">
                <a16:creationId xmlns:a16="http://schemas.microsoft.com/office/drawing/2014/main" id="{E1581FB2-7CDA-5AB8-0E1D-13DBD7C97000}"/>
              </a:ext>
            </a:extLst>
          </p:cNvPr>
          <p:cNvSpPr txBox="1">
            <a:spLocks/>
          </p:cNvSpPr>
          <p:nvPr userDrawn="1"/>
        </p:nvSpPr>
        <p:spPr>
          <a:xfrm>
            <a:off x="372091" y="3361584"/>
            <a:ext cx="2170603" cy="1046160"/>
          </a:xfrm>
          <a:prstGeom prst="rect">
            <a:avLst/>
          </a:prstGeom>
          <a:ln w="6350">
            <a:noFill/>
          </a:ln>
        </p:spPr>
        <p:txBody>
          <a:bodyPr vert="horz" wrap="square" lIns="0" tIns="40640" rIns="0" bIns="0" rtlCol="0">
            <a:noAutofit/>
          </a:bodyPr>
          <a:lstStyle/>
          <a:p>
            <a:pPr marL="94615" marR="146050">
              <a:spcBef>
                <a:spcPts val="95"/>
              </a:spcBef>
            </a:pPr>
            <a:r>
              <a:rPr lang="en-US" sz="1050" spc="-50" dirty="0">
                <a:solidFill>
                  <a:schemeClr val="bg1"/>
                </a:solidFill>
                <a:latin typeface="AvenirNext LT Pro Regular" panose="020B0504020202020204" pitchFamily="34" charset="0"/>
                <a:cs typeface="Gotham Medium" pitchFamily="50" charset="0"/>
              </a:rPr>
              <a:t>When </a:t>
            </a:r>
            <a:r>
              <a:rPr sz="1050" dirty="0">
                <a:solidFill>
                  <a:schemeClr val="bg1"/>
                </a:solidFill>
                <a:latin typeface="AvenirNext LT Pro Regular" panose="020B0504020202020204" pitchFamily="34" charset="0"/>
                <a:cs typeface="Gotham Medium" pitchFamily="50" charset="0"/>
              </a:rPr>
              <a:t>blood</a:t>
            </a:r>
            <a:r>
              <a:rPr sz="1050" spc="-40" dirty="0">
                <a:solidFill>
                  <a:schemeClr val="bg1"/>
                </a:solidFill>
                <a:latin typeface="AvenirNext LT Pro Regular" panose="020B0504020202020204" pitchFamily="34" charset="0"/>
                <a:cs typeface="Gotham Medium" pitchFamily="50" charset="0"/>
              </a:rPr>
              <a:t> </a:t>
            </a:r>
            <a:r>
              <a:rPr sz="1050" spc="-10" dirty="0">
                <a:solidFill>
                  <a:schemeClr val="bg1"/>
                </a:solidFill>
                <a:latin typeface="AvenirNext LT Pro Regular" panose="020B0504020202020204" pitchFamily="34" charset="0"/>
                <a:cs typeface="Gotham Medium" pitchFamily="50" charset="0"/>
              </a:rPr>
              <a:t>sugar </a:t>
            </a:r>
            <a:r>
              <a:rPr sz="1050" dirty="0">
                <a:solidFill>
                  <a:schemeClr val="bg1"/>
                </a:solidFill>
                <a:latin typeface="AvenirNext LT Pro Regular" panose="020B0504020202020204" pitchFamily="34" charset="0"/>
                <a:cs typeface="Gotham Medium" pitchFamily="50" charset="0"/>
              </a:rPr>
              <a:t>levels</a:t>
            </a:r>
            <a:r>
              <a:rPr sz="1050" spc="-4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are</a:t>
            </a:r>
            <a:r>
              <a:rPr sz="1050" spc="-4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higher</a:t>
            </a:r>
            <a:r>
              <a:rPr sz="1050" spc="-35"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than</a:t>
            </a:r>
            <a:r>
              <a:rPr sz="1050" spc="-40" dirty="0">
                <a:solidFill>
                  <a:schemeClr val="bg1"/>
                </a:solidFill>
                <a:latin typeface="AvenirNext LT Pro Regular" panose="020B0504020202020204" pitchFamily="34" charset="0"/>
                <a:cs typeface="Gotham Medium" pitchFamily="50" charset="0"/>
              </a:rPr>
              <a:t> </a:t>
            </a:r>
            <a:r>
              <a:rPr sz="1050" spc="-10" dirty="0">
                <a:solidFill>
                  <a:schemeClr val="bg1"/>
                </a:solidFill>
                <a:latin typeface="AvenirNext LT Pro Regular" panose="020B0504020202020204" pitchFamily="34" charset="0"/>
                <a:cs typeface="Gotham Medium" pitchFamily="50" charset="0"/>
              </a:rPr>
              <a:t>normal, </a:t>
            </a:r>
            <a:r>
              <a:rPr sz="1050" dirty="0">
                <a:solidFill>
                  <a:schemeClr val="bg1"/>
                </a:solidFill>
                <a:latin typeface="AvenirNext LT Pro Regular" panose="020B0504020202020204" pitchFamily="34" charset="0"/>
                <a:cs typeface="Gotham Medium" pitchFamily="50" charset="0"/>
              </a:rPr>
              <a:t>but</a:t>
            </a:r>
            <a:r>
              <a:rPr sz="1050" spc="-25"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not</a:t>
            </a:r>
            <a:r>
              <a:rPr lang="en-US" sz="1050" spc="-25"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yet</a:t>
            </a:r>
            <a:r>
              <a:rPr sz="1050" spc="-25"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high</a:t>
            </a:r>
            <a:r>
              <a:rPr sz="1050" spc="-3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enough</a:t>
            </a:r>
            <a:r>
              <a:rPr sz="1050" spc="-25"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to</a:t>
            </a:r>
            <a:r>
              <a:rPr sz="1050" spc="-30" dirty="0">
                <a:solidFill>
                  <a:schemeClr val="bg1"/>
                </a:solidFill>
                <a:latin typeface="AvenirNext LT Pro Regular" panose="020B0504020202020204" pitchFamily="34" charset="0"/>
                <a:cs typeface="Gotham Medium" pitchFamily="50" charset="0"/>
              </a:rPr>
              <a:t> </a:t>
            </a:r>
            <a:r>
              <a:rPr sz="1050" spc="-25" dirty="0">
                <a:solidFill>
                  <a:schemeClr val="bg1"/>
                </a:solidFill>
                <a:latin typeface="AvenirNext LT Pro Regular" panose="020B0504020202020204" pitchFamily="34" charset="0"/>
                <a:cs typeface="Gotham Medium" pitchFamily="50" charset="0"/>
              </a:rPr>
              <a:t>be </a:t>
            </a:r>
            <a:r>
              <a:rPr sz="1050" dirty="0">
                <a:solidFill>
                  <a:schemeClr val="bg1"/>
                </a:solidFill>
                <a:latin typeface="AvenirNext LT Pro Regular" panose="020B0504020202020204" pitchFamily="34" charset="0"/>
                <a:cs typeface="Gotham Medium" pitchFamily="50" charset="0"/>
              </a:rPr>
              <a:t>diagnosed</a:t>
            </a:r>
            <a:r>
              <a:rPr sz="1050" spc="-4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as</a:t>
            </a:r>
            <a:r>
              <a:rPr sz="1050" spc="-35"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type</a:t>
            </a:r>
            <a:r>
              <a:rPr sz="1050" spc="-4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2</a:t>
            </a:r>
            <a:r>
              <a:rPr sz="1050" spc="-4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diabetes.</a:t>
            </a:r>
            <a:r>
              <a:rPr sz="1050" spc="-35" dirty="0">
                <a:solidFill>
                  <a:schemeClr val="bg1"/>
                </a:solidFill>
                <a:latin typeface="AvenirNext LT Pro Regular" panose="020B0504020202020204" pitchFamily="34" charset="0"/>
                <a:cs typeface="Gotham Medium" pitchFamily="50" charset="0"/>
              </a:rPr>
              <a:t> </a:t>
            </a:r>
            <a:r>
              <a:rPr sz="1050" spc="-25" dirty="0">
                <a:solidFill>
                  <a:schemeClr val="bg1"/>
                </a:solidFill>
                <a:latin typeface="AvenirNext LT Pro Regular" panose="020B0504020202020204" pitchFamily="34" charset="0"/>
                <a:cs typeface="Gotham Medium" pitchFamily="50" charset="0"/>
              </a:rPr>
              <a:t>If </a:t>
            </a:r>
            <a:r>
              <a:rPr sz="1050" dirty="0">
                <a:solidFill>
                  <a:schemeClr val="bg1"/>
                </a:solidFill>
                <a:latin typeface="AvenirNext LT Pro Regular" panose="020B0504020202020204" pitchFamily="34" charset="0"/>
                <a:cs typeface="Gotham Medium" pitchFamily="50" charset="0"/>
              </a:rPr>
              <a:t>left </a:t>
            </a:r>
            <a:r>
              <a:rPr sz="1050" spc="-10" dirty="0">
                <a:solidFill>
                  <a:schemeClr val="bg1"/>
                </a:solidFill>
                <a:latin typeface="AvenirNext LT Pro Regular" panose="020B0504020202020204" pitchFamily="34" charset="0"/>
                <a:cs typeface="Gotham Medium" pitchFamily="50" charset="0"/>
              </a:rPr>
              <a:t>untreated,</a:t>
            </a:r>
            <a:r>
              <a:rPr sz="1050" dirty="0">
                <a:solidFill>
                  <a:schemeClr val="bg1"/>
                </a:solidFill>
                <a:latin typeface="AvenirNext LT Pro Regular" panose="020B0504020202020204" pitchFamily="34" charset="0"/>
                <a:cs typeface="Gotham Medium" pitchFamily="50" charset="0"/>
              </a:rPr>
              <a:t> </a:t>
            </a:r>
            <a:r>
              <a:rPr sz="1050" spc="-10" dirty="0">
                <a:solidFill>
                  <a:schemeClr val="bg1"/>
                </a:solidFill>
                <a:latin typeface="AvenirNext LT Pro Regular" panose="020B0504020202020204" pitchFamily="34" charset="0"/>
                <a:cs typeface="Gotham Medium" pitchFamily="50" charset="0"/>
              </a:rPr>
              <a:t>prediabetes</a:t>
            </a:r>
            <a:r>
              <a:rPr sz="1050" dirty="0">
                <a:solidFill>
                  <a:schemeClr val="bg1"/>
                </a:solidFill>
                <a:latin typeface="AvenirNext LT Pro Regular" panose="020B0504020202020204" pitchFamily="34" charset="0"/>
                <a:cs typeface="Gotham Medium" pitchFamily="50" charset="0"/>
              </a:rPr>
              <a:t> </a:t>
            </a:r>
            <a:r>
              <a:rPr sz="1050" spc="-25" dirty="0">
                <a:solidFill>
                  <a:schemeClr val="bg1"/>
                </a:solidFill>
                <a:latin typeface="AvenirNext LT Pro Regular" panose="020B0504020202020204" pitchFamily="34" charset="0"/>
                <a:cs typeface="Gotham Medium" pitchFamily="50" charset="0"/>
              </a:rPr>
              <a:t>can </a:t>
            </a:r>
            <a:r>
              <a:rPr sz="1050" dirty="0">
                <a:solidFill>
                  <a:schemeClr val="bg1"/>
                </a:solidFill>
                <a:latin typeface="AvenirNext LT Pro Regular" panose="020B0504020202020204" pitchFamily="34" charset="0"/>
                <a:cs typeface="Gotham Medium" pitchFamily="50" charset="0"/>
              </a:rPr>
              <a:t>develop</a:t>
            </a:r>
            <a:r>
              <a:rPr sz="1050" spc="-4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into</a:t>
            </a:r>
            <a:r>
              <a:rPr sz="1050" spc="-4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type</a:t>
            </a:r>
            <a:r>
              <a:rPr sz="1050" spc="-35" dirty="0">
                <a:solidFill>
                  <a:schemeClr val="bg1"/>
                </a:solidFill>
                <a:latin typeface="AvenirNext LT Pro Regular" panose="020B0504020202020204" pitchFamily="34" charset="0"/>
                <a:cs typeface="Gotham Medium" pitchFamily="50" charset="0"/>
              </a:rPr>
              <a:t> </a:t>
            </a:r>
            <a:r>
              <a:rPr sz="1050" spc="-25" dirty="0">
                <a:solidFill>
                  <a:schemeClr val="bg1"/>
                </a:solidFill>
                <a:latin typeface="AvenirNext LT Pro Regular" panose="020B0504020202020204" pitchFamily="34" charset="0"/>
                <a:cs typeface="Gotham Medium" pitchFamily="50" charset="0"/>
              </a:rPr>
              <a:t>2.</a:t>
            </a:r>
            <a:endParaRPr sz="1050" dirty="0">
              <a:solidFill>
                <a:schemeClr val="bg1"/>
              </a:solidFill>
              <a:latin typeface="AvenirNext LT Pro Regular" panose="020B0504020202020204" pitchFamily="34" charset="0"/>
              <a:cs typeface="Gotham Medium" pitchFamily="50" charset="0"/>
            </a:endParaRPr>
          </a:p>
        </p:txBody>
      </p:sp>
      <p:sp>
        <p:nvSpPr>
          <p:cNvPr id="91" name="object 4">
            <a:extLst>
              <a:ext uri="{FF2B5EF4-FFF2-40B4-BE49-F238E27FC236}">
                <a16:creationId xmlns:a16="http://schemas.microsoft.com/office/drawing/2014/main" id="{E0926B3A-EC7D-E1B3-A7A9-708E9AA64715}"/>
              </a:ext>
            </a:extLst>
          </p:cNvPr>
          <p:cNvSpPr txBox="1"/>
          <p:nvPr userDrawn="1"/>
        </p:nvSpPr>
        <p:spPr>
          <a:xfrm>
            <a:off x="710208" y="3129369"/>
            <a:ext cx="1237247" cy="251476"/>
          </a:xfrm>
          <a:prstGeom prst="rect">
            <a:avLst/>
          </a:prstGeom>
          <a:ln w="6350">
            <a:noFill/>
          </a:ln>
        </p:spPr>
        <p:txBody>
          <a:bodyPr vert="horz" wrap="square" lIns="0" tIns="40640" rIns="0" bIns="0" rtlCol="0">
            <a:noAutofit/>
          </a:bodyPr>
          <a:lstStyle/>
          <a:p>
            <a:pPr marL="94615" algn="ctr">
              <a:spcBef>
                <a:spcPts val="320"/>
              </a:spcBef>
            </a:pPr>
            <a:r>
              <a:rPr lang="en-US" sz="1100" u="sng" spc="-10" dirty="0">
                <a:solidFill>
                  <a:schemeClr val="bg1"/>
                </a:solidFill>
                <a:uFill>
                  <a:solidFill>
                    <a:schemeClr val="bg1"/>
                  </a:solidFill>
                </a:uFill>
                <a:latin typeface="AvenirNext LT Pro Bold" panose="020B0804020202020204" pitchFamily="34" charset="0"/>
                <a:cs typeface="Gotham Black" pitchFamily="50" charset="0"/>
                <a:hlinkClick r:id="rId6">
                  <a:extLst>
                    <a:ext uri="{A12FA001-AC4F-418D-AE19-62706E023703}">
                      <ahyp:hlinkClr xmlns:ahyp="http://schemas.microsoft.com/office/drawing/2018/hyperlinkcolor" val="tx"/>
                    </a:ext>
                  </a:extLst>
                </a:hlinkClick>
              </a:rPr>
              <a:t>PREDIABETES</a:t>
            </a:r>
            <a:endParaRPr sz="1100" u="sng" dirty="0">
              <a:solidFill>
                <a:schemeClr val="bg1"/>
              </a:solidFill>
              <a:uFill>
                <a:solidFill>
                  <a:schemeClr val="bg1"/>
                </a:solidFill>
              </a:uFill>
              <a:latin typeface="AvenirNext LT Pro Bold" panose="020B0804020202020204" pitchFamily="34" charset="0"/>
              <a:cs typeface="Gotham Black" pitchFamily="50" charset="0"/>
            </a:endParaRPr>
          </a:p>
        </p:txBody>
      </p:sp>
      <p:sp>
        <p:nvSpPr>
          <p:cNvPr id="92" name="Oval 91">
            <a:extLst>
              <a:ext uri="{FF2B5EF4-FFF2-40B4-BE49-F238E27FC236}">
                <a16:creationId xmlns:a16="http://schemas.microsoft.com/office/drawing/2014/main" id="{4BEF9F6F-4F38-454E-3939-DA2498B99BCE}"/>
              </a:ext>
            </a:extLst>
          </p:cNvPr>
          <p:cNvSpPr>
            <a:spLocks/>
          </p:cNvSpPr>
          <p:nvPr userDrawn="1"/>
        </p:nvSpPr>
        <p:spPr>
          <a:xfrm>
            <a:off x="972390" y="2286000"/>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CECED22-9ED2-A464-978B-44C77382E127}"/>
              </a:ext>
            </a:extLst>
          </p:cNvPr>
          <p:cNvSpPr>
            <a:spLocks/>
          </p:cNvSpPr>
          <p:nvPr userDrawn="1"/>
        </p:nvSpPr>
        <p:spPr>
          <a:xfrm>
            <a:off x="3534161" y="2297618"/>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69D19E56-C160-CF0B-08F6-770A418086DD}"/>
              </a:ext>
            </a:extLst>
          </p:cNvPr>
          <p:cNvSpPr/>
          <p:nvPr userDrawn="1"/>
        </p:nvSpPr>
        <p:spPr>
          <a:xfrm>
            <a:off x="6048950" y="2287049"/>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4420C546-C97E-723C-0091-C01D9AABE254}"/>
              </a:ext>
            </a:extLst>
          </p:cNvPr>
          <p:cNvSpPr>
            <a:spLocks/>
          </p:cNvSpPr>
          <p:nvPr userDrawn="1"/>
        </p:nvSpPr>
        <p:spPr>
          <a:xfrm>
            <a:off x="8531959" y="2298815"/>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Graphic 95">
            <a:extLst>
              <a:ext uri="{FF2B5EF4-FFF2-40B4-BE49-F238E27FC236}">
                <a16:creationId xmlns:a16="http://schemas.microsoft.com/office/drawing/2014/main" id="{B5C5DFAA-26B1-C9C8-7E5B-56C1EE77BBD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14493" y="2411637"/>
            <a:ext cx="510278" cy="510278"/>
          </a:xfrm>
          <a:prstGeom prst="rect">
            <a:avLst/>
          </a:prstGeom>
        </p:spPr>
      </p:pic>
      <p:grpSp>
        <p:nvGrpSpPr>
          <p:cNvPr id="97" name="Group 96">
            <a:extLst>
              <a:ext uri="{FF2B5EF4-FFF2-40B4-BE49-F238E27FC236}">
                <a16:creationId xmlns:a16="http://schemas.microsoft.com/office/drawing/2014/main" id="{17C54D7F-6BFD-59D9-2A31-48CD7C485378}"/>
              </a:ext>
            </a:extLst>
          </p:cNvPr>
          <p:cNvGrpSpPr>
            <a:grpSpLocks/>
          </p:cNvGrpSpPr>
          <p:nvPr userDrawn="1"/>
        </p:nvGrpSpPr>
        <p:grpSpPr>
          <a:xfrm>
            <a:off x="8765087" y="2402673"/>
            <a:ext cx="322219" cy="639487"/>
            <a:chOff x="8299438" y="2131707"/>
            <a:chExt cx="375088" cy="744412"/>
          </a:xfrm>
        </p:grpSpPr>
        <p:pic>
          <p:nvPicPr>
            <p:cNvPr id="98" name="Graphic 97">
              <a:extLst>
                <a:ext uri="{FF2B5EF4-FFF2-40B4-BE49-F238E27FC236}">
                  <a16:creationId xmlns:a16="http://schemas.microsoft.com/office/drawing/2014/main" id="{B18983E2-76E4-B1C1-2F9A-CDC7916A6F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6611" y="2131707"/>
              <a:ext cx="323124" cy="461758"/>
            </a:xfrm>
            <a:prstGeom prst="rect">
              <a:avLst/>
            </a:prstGeom>
          </p:spPr>
        </p:pic>
        <p:sp>
          <p:nvSpPr>
            <p:cNvPr id="99" name="object 10">
              <a:extLst>
                <a:ext uri="{FF2B5EF4-FFF2-40B4-BE49-F238E27FC236}">
                  <a16:creationId xmlns:a16="http://schemas.microsoft.com/office/drawing/2014/main" id="{9F0EC9CB-5224-3006-074E-48F33B0F733E}"/>
                </a:ext>
              </a:extLst>
            </p:cNvPr>
            <p:cNvSpPr txBox="1">
              <a:spLocks/>
            </p:cNvSpPr>
            <p:nvPr/>
          </p:nvSpPr>
          <p:spPr>
            <a:xfrm>
              <a:off x="8299438" y="2564343"/>
              <a:ext cx="375088" cy="311776"/>
            </a:xfrm>
            <a:prstGeom prst="rect">
              <a:avLst/>
            </a:prstGeom>
            <a:ln w="6350">
              <a:noFill/>
            </a:ln>
          </p:spPr>
          <p:txBody>
            <a:bodyPr vert="horz" wrap="square" lIns="0" tIns="48260" rIns="0" bIns="0" rtlCol="0">
              <a:noAutofit/>
            </a:bodyPr>
            <a:lstStyle/>
            <a:p>
              <a:pPr marL="117475" marR="110489" algn="l"/>
              <a:r>
                <a:rPr lang="en-US" sz="1400" dirty="0">
                  <a:solidFill>
                    <a:schemeClr val="bg1"/>
                  </a:solidFill>
                  <a:latin typeface="AvenirNext LT Pro Regular" panose="020B0504020202020204" pitchFamily="34" charset="0"/>
                  <a:cs typeface="Gotham Black" pitchFamily="50" charset="0"/>
                </a:rPr>
                <a:t>1</a:t>
              </a:r>
              <a:endParaRPr sz="1400" dirty="0">
                <a:solidFill>
                  <a:schemeClr val="bg1"/>
                </a:solidFill>
                <a:latin typeface="AvenirNext LT Pro Regular" panose="020B0504020202020204" pitchFamily="34" charset="0"/>
                <a:cs typeface="Gotham Black" pitchFamily="50" charset="0"/>
              </a:endParaRPr>
            </a:p>
          </p:txBody>
        </p:sp>
      </p:grpSp>
      <p:pic>
        <p:nvPicPr>
          <p:cNvPr id="100" name="Graphic 99">
            <a:extLst>
              <a:ext uri="{FF2B5EF4-FFF2-40B4-BE49-F238E27FC236}">
                <a16:creationId xmlns:a16="http://schemas.microsoft.com/office/drawing/2014/main" id="{A5A1A904-C608-0B1E-8E45-822881DF629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254964" y="2387910"/>
            <a:ext cx="358734" cy="578798"/>
          </a:xfrm>
          <a:prstGeom prst="rect">
            <a:avLst/>
          </a:prstGeom>
        </p:spPr>
      </p:pic>
      <p:grpSp>
        <p:nvGrpSpPr>
          <p:cNvPr id="101" name="Group 100">
            <a:extLst>
              <a:ext uri="{FF2B5EF4-FFF2-40B4-BE49-F238E27FC236}">
                <a16:creationId xmlns:a16="http://schemas.microsoft.com/office/drawing/2014/main" id="{3571B818-8581-1D28-4FBF-7E9A4DB8297C}"/>
              </a:ext>
            </a:extLst>
          </p:cNvPr>
          <p:cNvGrpSpPr/>
          <p:nvPr userDrawn="1"/>
        </p:nvGrpSpPr>
        <p:grpSpPr>
          <a:xfrm>
            <a:off x="3762334" y="2409451"/>
            <a:ext cx="322219" cy="637731"/>
            <a:chOff x="8293669" y="2131707"/>
            <a:chExt cx="375088" cy="742369"/>
          </a:xfrm>
        </p:grpSpPr>
        <p:pic>
          <p:nvPicPr>
            <p:cNvPr id="102" name="Graphic 101">
              <a:extLst>
                <a:ext uri="{FF2B5EF4-FFF2-40B4-BE49-F238E27FC236}">
                  <a16:creationId xmlns:a16="http://schemas.microsoft.com/office/drawing/2014/main" id="{2BD85314-08FE-95CB-C7F5-CCF37E4C00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6611" y="2131707"/>
              <a:ext cx="323124" cy="461758"/>
            </a:xfrm>
            <a:prstGeom prst="rect">
              <a:avLst/>
            </a:prstGeom>
          </p:spPr>
        </p:pic>
        <p:sp>
          <p:nvSpPr>
            <p:cNvPr id="103" name="object 10">
              <a:extLst>
                <a:ext uri="{FF2B5EF4-FFF2-40B4-BE49-F238E27FC236}">
                  <a16:creationId xmlns:a16="http://schemas.microsoft.com/office/drawing/2014/main" id="{ADB35337-FEB0-6F90-045A-A5AA645013B6}"/>
                </a:ext>
              </a:extLst>
            </p:cNvPr>
            <p:cNvSpPr txBox="1"/>
            <p:nvPr/>
          </p:nvSpPr>
          <p:spPr>
            <a:xfrm>
              <a:off x="8293669" y="2562300"/>
              <a:ext cx="375088" cy="311776"/>
            </a:xfrm>
            <a:prstGeom prst="rect">
              <a:avLst/>
            </a:prstGeom>
            <a:ln w="6350">
              <a:noFill/>
            </a:ln>
          </p:spPr>
          <p:txBody>
            <a:bodyPr vert="horz" wrap="square" lIns="0" tIns="48260" rIns="0" bIns="0" rtlCol="0">
              <a:noAutofit/>
            </a:bodyPr>
            <a:lstStyle/>
            <a:p>
              <a:pPr marL="117475" marR="110489" algn="l"/>
              <a:r>
                <a:rPr lang="en-US" sz="1400" dirty="0">
                  <a:solidFill>
                    <a:schemeClr val="bg1"/>
                  </a:solidFill>
                  <a:latin typeface="AvenirNext LT Pro Regular" panose="020B0504020202020204" pitchFamily="34" charset="0"/>
                  <a:cs typeface="Gotham Black" pitchFamily="50" charset="0"/>
                </a:rPr>
                <a:t>2</a:t>
              </a:r>
              <a:endParaRPr sz="1400" dirty="0">
                <a:solidFill>
                  <a:schemeClr val="bg1"/>
                </a:solidFill>
                <a:latin typeface="AvenirNext LT Pro Regular" panose="020B0504020202020204" pitchFamily="34" charset="0"/>
                <a:cs typeface="Gotham Black" pitchFamily="50" charset="0"/>
              </a:endParaRPr>
            </a:p>
          </p:txBody>
        </p:sp>
      </p:grpSp>
      <p:sp>
        <p:nvSpPr>
          <p:cNvPr id="104" name="object 3">
            <a:extLst>
              <a:ext uri="{FF2B5EF4-FFF2-40B4-BE49-F238E27FC236}">
                <a16:creationId xmlns:a16="http://schemas.microsoft.com/office/drawing/2014/main" id="{8582823C-BE26-C7C2-E25D-D9DCD4032E6B}"/>
              </a:ext>
            </a:extLst>
          </p:cNvPr>
          <p:cNvSpPr txBox="1">
            <a:spLocks/>
          </p:cNvSpPr>
          <p:nvPr userDrawn="1"/>
        </p:nvSpPr>
        <p:spPr>
          <a:xfrm>
            <a:off x="35524" y="1836386"/>
            <a:ext cx="9870476" cy="204967"/>
          </a:xfrm>
          <a:prstGeom prst="rect">
            <a:avLst/>
          </a:prstGeom>
        </p:spPr>
        <p:txBody>
          <a:bodyPr vert="horz" wrap="square" lIns="0" tIns="6350" rIns="0" bIns="0" rtlCol="0">
            <a:noAutofit/>
          </a:bodyPr>
          <a:lstStyle/>
          <a:p>
            <a:pPr marL="365125" algn="ctr">
              <a:spcBef>
                <a:spcPts val="320"/>
              </a:spcBef>
            </a:pPr>
            <a:r>
              <a:rPr lang="en-US" sz="970" spc="-20" dirty="0">
                <a:solidFill>
                  <a:schemeClr val="bg1"/>
                </a:solidFill>
                <a:latin typeface="AvenirNext LT Pro Bold" panose="020B0804020202020204" pitchFamily="34" charset="0"/>
                <a:cs typeface="Gotham Bold" pitchFamily="50" charset="0"/>
              </a:rPr>
              <a:t>BEFORE WE CAN DISCUSS YOUR HEALTH, IT’S IMPORTANT TO LEARN ABOUT THE FOUR TYPES OF DIABETES SO YOU KNOW WHEN/HOW YOU MAY BE AT RISK.</a:t>
            </a:r>
          </a:p>
        </p:txBody>
      </p:sp>
      <p:sp>
        <p:nvSpPr>
          <p:cNvPr id="105" name="Rectangle 104">
            <a:extLst>
              <a:ext uri="{FF2B5EF4-FFF2-40B4-BE49-F238E27FC236}">
                <a16:creationId xmlns:a16="http://schemas.microsoft.com/office/drawing/2014/main" id="{C6FBEF50-B071-99A4-D204-F9B8965C3F48}"/>
              </a:ext>
            </a:extLst>
          </p:cNvPr>
          <p:cNvSpPr>
            <a:spLocks/>
          </p:cNvSpPr>
          <p:nvPr userDrawn="1"/>
        </p:nvSpPr>
        <p:spPr>
          <a:xfrm>
            <a:off x="381459" y="5129338"/>
            <a:ext cx="2010345" cy="136651"/>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6" name="Graphic 105">
            <a:extLst>
              <a:ext uri="{FF2B5EF4-FFF2-40B4-BE49-F238E27FC236}">
                <a16:creationId xmlns:a16="http://schemas.microsoft.com/office/drawing/2014/main" id="{34C70A56-4582-3F77-9FD0-C58017DBE77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859827" y="2596254"/>
            <a:ext cx="147562" cy="147562"/>
          </a:xfrm>
          <a:prstGeom prst="rect">
            <a:avLst/>
          </a:prstGeom>
        </p:spPr>
      </p:pic>
      <p:pic>
        <p:nvPicPr>
          <p:cNvPr id="107" name="Graphic 106">
            <a:extLst>
              <a:ext uri="{FF2B5EF4-FFF2-40B4-BE49-F238E27FC236}">
                <a16:creationId xmlns:a16="http://schemas.microsoft.com/office/drawing/2014/main" id="{32421FA6-8C88-441C-4A10-16657CC1B17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853109" y="2592995"/>
            <a:ext cx="147562" cy="147562"/>
          </a:xfrm>
          <a:prstGeom prst="rect">
            <a:avLst/>
          </a:prstGeom>
        </p:spPr>
      </p:pic>
      <p:sp>
        <p:nvSpPr>
          <p:cNvPr id="108" name="Rectangle 107">
            <a:extLst>
              <a:ext uri="{FF2B5EF4-FFF2-40B4-BE49-F238E27FC236}">
                <a16:creationId xmlns:a16="http://schemas.microsoft.com/office/drawing/2014/main" id="{37A6D072-FA7F-5C1B-369B-25D31A0FF931}"/>
              </a:ext>
            </a:extLst>
          </p:cNvPr>
          <p:cNvSpPr>
            <a:spLocks/>
          </p:cNvSpPr>
          <p:nvPr userDrawn="1"/>
        </p:nvSpPr>
        <p:spPr>
          <a:xfrm>
            <a:off x="2918272" y="5126869"/>
            <a:ext cx="2014515" cy="139119"/>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569E0424-DC25-852F-9853-D3694C529EFD}"/>
              </a:ext>
            </a:extLst>
          </p:cNvPr>
          <p:cNvSpPr>
            <a:spLocks/>
          </p:cNvSpPr>
          <p:nvPr userDrawn="1"/>
        </p:nvSpPr>
        <p:spPr>
          <a:xfrm>
            <a:off x="5438234" y="5126870"/>
            <a:ext cx="2010345" cy="136648"/>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67C38C39-96CF-93E0-2925-EF0FBB6CF6D8}"/>
              </a:ext>
            </a:extLst>
          </p:cNvPr>
          <p:cNvSpPr>
            <a:spLocks/>
          </p:cNvSpPr>
          <p:nvPr userDrawn="1"/>
        </p:nvSpPr>
        <p:spPr>
          <a:xfrm>
            <a:off x="7933424" y="5126868"/>
            <a:ext cx="2013253" cy="136649"/>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2691126A-41E7-34FB-1806-A4DC60E92C9C}"/>
              </a:ext>
            </a:extLst>
          </p:cNvPr>
          <p:cNvGrpSpPr/>
          <p:nvPr userDrawn="1"/>
        </p:nvGrpSpPr>
        <p:grpSpPr>
          <a:xfrm>
            <a:off x="357762" y="5549670"/>
            <a:ext cx="2461638" cy="1666290"/>
            <a:chOff x="2609794" y="973500"/>
            <a:chExt cx="2461638" cy="1666290"/>
          </a:xfrm>
        </p:grpSpPr>
        <p:grpSp>
          <p:nvGrpSpPr>
            <p:cNvPr id="112" name="Group 111">
              <a:extLst>
                <a:ext uri="{FF2B5EF4-FFF2-40B4-BE49-F238E27FC236}">
                  <a16:creationId xmlns:a16="http://schemas.microsoft.com/office/drawing/2014/main" id="{A9872E26-10BC-F575-6634-07DFA2CC36EE}"/>
                </a:ext>
              </a:extLst>
            </p:cNvPr>
            <p:cNvGrpSpPr/>
            <p:nvPr/>
          </p:nvGrpSpPr>
          <p:grpSpPr>
            <a:xfrm>
              <a:off x="2609794" y="973500"/>
              <a:ext cx="2461638" cy="1666290"/>
              <a:chOff x="5085133" y="910210"/>
              <a:chExt cx="3892143" cy="2634606"/>
            </a:xfrm>
          </p:grpSpPr>
          <p:sp>
            <p:nvSpPr>
              <p:cNvPr id="115" name="Rectangle 114">
                <a:extLst>
                  <a:ext uri="{FF2B5EF4-FFF2-40B4-BE49-F238E27FC236}">
                    <a16:creationId xmlns:a16="http://schemas.microsoft.com/office/drawing/2014/main" id="{9945533C-C7A7-BDE9-43DA-61ED8FC2D218}"/>
                  </a:ext>
                </a:extLst>
              </p:cNvPr>
              <p:cNvSpPr/>
              <p:nvPr/>
            </p:nvSpPr>
            <p:spPr>
              <a:xfrm>
                <a:off x="5085133" y="1408086"/>
                <a:ext cx="3892143" cy="2136730"/>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sp>
            <p:nvSpPr>
              <p:cNvPr id="116" name="Oval 115">
                <a:extLst>
                  <a:ext uri="{FF2B5EF4-FFF2-40B4-BE49-F238E27FC236}">
                    <a16:creationId xmlns:a16="http://schemas.microsoft.com/office/drawing/2014/main" id="{D846B9C1-CC23-49A0-2FBB-EA15D1BD82F9}"/>
                  </a:ext>
                </a:extLst>
              </p:cNvPr>
              <p:cNvSpPr/>
              <p:nvPr/>
            </p:nvSpPr>
            <p:spPr>
              <a:xfrm>
                <a:off x="6494781" y="910210"/>
                <a:ext cx="1060272" cy="1060273"/>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object 10">
              <a:extLst>
                <a:ext uri="{FF2B5EF4-FFF2-40B4-BE49-F238E27FC236}">
                  <a16:creationId xmlns:a16="http://schemas.microsoft.com/office/drawing/2014/main" id="{E47CD6B8-3F08-FD46-14EB-C255D507585A}"/>
                </a:ext>
              </a:extLst>
            </p:cNvPr>
            <p:cNvSpPr txBox="1"/>
            <p:nvPr/>
          </p:nvSpPr>
          <p:spPr>
            <a:xfrm>
              <a:off x="2642483" y="1693202"/>
              <a:ext cx="2365133" cy="507128"/>
            </a:xfrm>
            <a:prstGeom prst="rect">
              <a:avLst/>
            </a:prstGeom>
            <a:ln w="6350">
              <a:noFill/>
            </a:ln>
          </p:spPr>
          <p:txBody>
            <a:bodyPr vert="horz" wrap="square" lIns="0" tIns="48260" rIns="0" bIns="0" rtlCol="0">
              <a:noAutofit/>
            </a:bodyPr>
            <a:lstStyle/>
            <a:p>
              <a:pPr marL="117475" marR="110489" algn="ctr"/>
              <a:r>
                <a:rPr lang="en-US" sz="1400" dirty="0">
                  <a:solidFill>
                    <a:schemeClr val="bg1"/>
                  </a:solidFill>
                  <a:latin typeface="AvenirNext LT Pro Bold" panose="020B0804020202020204" pitchFamily="34" charset="0"/>
                  <a:cs typeface="Gotham Black" pitchFamily="50" charset="0"/>
                </a:rPr>
                <a:t>KNOW YOUR RISK</a:t>
              </a:r>
              <a:endParaRPr sz="1400" dirty="0">
                <a:solidFill>
                  <a:schemeClr val="bg1"/>
                </a:solidFill>
                <a:latin typeface="AvenirNext LT Pro Bold" panose="020B0804020202020204" pitchFamily="34" charset="0"/>
                <a:cs typeface="Gotham Black" pitchFamily="50" charset="0"/>
              </a:endParaRPr>
            </a:p>
          </p:txBody>
        </p:sp>
        <p:pic>
          <p:nvPicPr>
            <p:cNvPr id="114" name="Graphic 113">
              <a:extLst>
                <a:ext uri="{FF2B5EF4-FFF2-40B4-BE49-F238E27FC236}">
                  <a16:creationId xmlns:a16="http://schemas.microsoft.com/office/drawing/2014/main" id="{502DB5E9-9D65-E9B1-C132-DC1F87FA361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632852" y="1135341"/>
              <a:ext cx="444715" cy="390425"/>
            </a:xfrm>
            <a:prstGeom prst="rect">
              <a:avLst/>
            </a:prstGeom>
          </p:spPr>
        </p:pic>
      </p:grpSp>
      <p:sp>
        <p:nvSpPr>
          <p:cNvPr id="117" name="Arrow: Right 116">
            <a:extLst>
              <a:ext uri="{FF2B5EF4-FFF2-40B4-BE49-F238E27FC236}">
                <a16:creationId xmlns:a16="http://schemas.microsoft.com/office/drawing/2014/main" id="{837A5002-264D-D16C-F5AC-17C4E81FA687}"/>
              </a:ext>
            </a:extLst>
          </p:cNvPr>
          <p:cNvSpPr>
            <a:spLocks/>
          </p:cNvSpPr>
          <p:nvPr userDrawn="1"/>
        </p:nvSpPr>
        <p:spPr>
          <a:xfrm>
            <a:off x="2191440" y="3139787"/>
            <a:ext cx="1023755" cy="291597"/>
          </a:xfrm>
          <a:prstGeom prst="rightArrow">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8220"/>
              </a:solidFill>
            </a:endParaRPr>
          </a:p>
        </p:txBody>
      </p:sp>
      <p:sp>
        <p:nvSpPr>
          <p:cNvPr id="118" name="object 13">
            <a:extLst>
              <a:ext uri="{FF2B5EF4-FFF2-40B4-BE49-F238E27FC236}">
                <a16:creationId xmlns:a16="http://schemas.microsoft.com/office/drawing/2014/main" id="{5D1CECEB-4328-1B2D-AAE0-E2572930A59B}"/>
              </a:ext>
            </a:extLst>
          </p:cNvPr>
          <p:cNvSpPr txBox="1"/>
          <p:nvPr userDrawn="1"/>
        </p:nvSpPr>
        <p:spPr>
          <a:xfrm>
            <a:off x="398943" y="6542143"/>
            <a:ext cx="2472253" cy="765479"/>
          </a:xfrm>
          <a:prstGeom prst="rect">
            <a:avLst/>
          </a:prstGeom>
          <a:ln w="6350">
            <a:noFill/>
          </a:ln>
        </p:spPr>
        <p:txBody>
          <a:bodyPr vert="horz" wrap="square" lIns="0" tIns="40640" rIns="0" bIns="0" rtlCol="0">
            <a:noAutofit/>
          </a:bodyPr>
          <a:lstStyle/>
          <a:p>
            <a:pPr marL="94615">
              <a:lnSpc>
                <a:spcPts val="1400"/>
              </a:lnSpc>
              <a:spcBef>
                <a:spcPts val="320"/>
              </a:spcBef>
            </a:pPr>
            <a:r>
              <a:rPr sz="1250" dirty="0">
                <a:solidFill>
                  <a:schemeClr val="bg1"/>
                </a:solidFill>
                <a:latin typeface="AvenirNext LT Pro Regular" panose="020B0504020202020204" pitchFamily="34" charset="0"/>
                <a:cs typeface="Gotham Bold" pitchFamily="50" charset="0"/>
              </a:rPr>
              <a:t>If</a:t>
            </a:r>
            <a:r>
              <a:rPr sz="1250" spc="-3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you</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do</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not</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have</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a</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diagnosis,</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you</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can</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use</a:t>
            </a:r>
            <a:r>
              <a:rPr lang="en-US"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the</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following</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tools</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to</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understand</a:t>
            </a:r>
            <a:r>
              <a:rPr sz="1250" spc="-25" dirty="0">
                <a:solidFill>
                  <a:schemeClr val="bg1"/>
                </a:solidFill>
                <a:latin typeface="AvenirNext LT Pro Regular" panose="020B0504020202020204" pitchFamily="34" charset="0"/>
                <a:cs typeface="Gotham Bold" pitchFamily="50" charset="0"/>
              </a:rPr>
              <a:t> </a:t>
            </a:r>
            <a:r>
              <a:rPr sz="1250" dirty="0">
                <a:solidFill>
                  <a:schemeClr val="bg1"/>
                </a:solidFill>
                <a:latin typeface="AvenirNext LT Pro Regular" panose="020B0504020202020204" pitchFamily="34" charset="0"/>
                <a:cs typeface="Gotham Bold" pitchFamily="50" charset="0"/>
              </a:rPr>
              <a:t>your</a:t>
            </a:r>
            <a:r>
              <a:rPr sz="1250" spc="-20" dirty="0">
                <a:solidFill>
                  <a:schemeClr val="bg1"/>
                </a:solidFill>
                <a:latin typeface="AvenirNext LT Pro Regular" panose="020B0504020202020204" pitchFamily="34" charset="0"/>
                <a:cs typeface="Gotham Bold" pitchFamily="50" charset="0"/>
              </a:rPr>
              <a:t> </a:t>
            </a:r>
            <a:r>
              <a:rPr sz="1250" spc="-10" dirty="0">
                <a:solidFill>
                  <a:schemeClr val="bg1"/>
                </a:solidFill>
                <a:latin typeface="AvenirNext LT Pro Regular" panose="020B0504020202020204" pitchFamily="34" charset="0"/>
                <a:cs typeface="Gotham Bold" pitchFamily="50" charset="0"/>
              </a:rPr>
              <a:t>risk:</a:t>
            </a:r>
            <a:endParaRPr sz="1250" dirty="0">
              <a:solidFill>
                <a:schemeClr val="bg1"/>
              </a:solidFill>
              <a:latin typeface="AvenirNext LT Pro Regular" panose="020B0504020202020204" pitchFamily="34" charset="0"/>
              <a:cs typeface="Gotham Bold" pitchFamily="50" charset="0"/>
            </a:endParaRPr>
          </a:p>
        </p:txBody>
      </p:sp>
      <p:sp>
        <p:nvSpPr>
          <p:cNvPr id="119" name="Rectangle 118">
            <a:extLst>
              <a:ext uri="{FF2B5EF4-FFF2-40B4-BE49-F238E27FC236}">
                <a16:creationId xmlns:a16="http://schemas.microsoft.com/office/drawing/2014/main" id="{6D3B8245-6610-BFB5-9780-02B9B1678259}"/>
              </a:ext>
            </a:extLst>
          </p:cNvPr>
          <p:cNvSpPr/>
          <p:nvPr userDrawn="1"/>
        </p:nvSpPr>
        <p:spPr>
          <a:xfrm>
            <a:off x="357760" y="7254319"/>
            <a:ext cx="2461639" cy="144352"/>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0" name="Graphic 119">
            <a:extLst>
              <a:ext uri="{FF2B5EF4-FFF2-40B4-BE49-F238E27FC236}">
                <a16:creationId xmlns:a16="http://schemas.microsoft.com/office/drawing/2014/main" id="{8F620737-0BA2-424B-7C0B-8A410600ABE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104484" y="5322363"/>
            <a:ext cx="2096067" cy="2499620"/>
          </a:xfrm>
          <a:prstGeom prst="rect">
            <a:avLst/>
          </a:prstGeom>
        </p:spPr>
      </p:pic>
      <p:sp>
        <p:nvSpPr>
          <p:cNvPr id="87" name="object 5">
            <a:extLst>
              <a:ext uri="{FF2B5EF4-FFF2-40B4-BE49-F238E27FC236}">
                <a16:creationId xmlns:a16="http://schemas.microsoft.com/office/drawing/2014/main" id="{57184EE7-074B-CED0-18D0-D1F8BA0D722C}"/>
              </a:ext>
            </a:extLst>
          </p:cNvPr>
          <p:cNvSpPr txBox="1">
            <a:spLocks/>
          </p:cNvSpPr>
          <p:nvPr userDrawn="1"/>
        </p:nvSpPr>
        <p:spPr>
          <a:xfrm>
            <a:off x="8053740" y="3376798"/>
            <a:ext cx="1799519" cy="1042290"/>
          </a:xfrm>
          <a:prstGeom prst="rect">
            <a:avLst/>
          </a:prstGeom>
          <a:ln w="6350">
            <a:noFill/>
          </a:ln>
        </p:spPr>
        <p:txBody>
          <a:bodyPr vert="horz" wrap="square" lIns="0" tIns="40640" rIns="0" bIns="0" rtlCol="0">
            <a:noAutofit/>
          </a:bodyPr>
          <a:lstStyle/>
          <a:p>
            <a:pPr marL="94615" marR="90805">
              <a:spcBef>
                <a:spcPts val="95"/>
              </a:spcBef>
            </a:pPr>
            <a:r>
              <a:rPr lang="en-US" sz="1050" spc="-30" dirty="0">
                <a:solidFill>
                  <a:schemeClr val="bg1"/>
                </a:solidFill>
                <a:latin typeface="AvenirNext LT Pro Regular" panose="020B0504020202020204" pitchFamily="34" charset="0"/>
                <a:cs typeface="Gotham Medium" pitchFamily="50" charset="0"/>
              </a:rPr>
              <a:t>Generally develops in </a:t>
            </a:r>
            <a:r>
              <a:rPr sz="1050" spc="-30" dirty="0">
                <a:solidFill>
                  <a:schemeClr val="bg1"/>
                </a:solidFill>
                <a:latin typeface="AvenirNext LT Pro Regular" panose="020B0504020202020204" pitchFamily="34" charset="0"/>
                <a:cs typeface="Gotham Medium" pitchFamily="50" charset="0"/>
              </a:rPr>
              <a:t>childhood</a:t>
            </a:r>
            <a:r>
              <a:rPr lang="en-US" sz="1050" spc="-30" dirty="0">
                <a:solidFill>
                  <a:schemeClr val="bg1"/>
                </a:solidFill>
                <a:latin typeface="AvenirNext LT Pro Regular" panose="020B0504020202020204" pitchFamily="34" charset="0"/>
                <a:cs typeface="Gotham Medium" pitchFamily="50" charset="0"/>
              </a:rPr>
              <a:t>/</a:t>
            </a:r>
            <a:r>
              <a:rPr sz="1050" spc="-30" dirty="0">
                <a:solidFill>
                  <a:schemeClr val="bg1"/>
                </a:solidFill>
                <a:latin typeface="AvenirNext LT Pro Regular" panose="020B0504020202020204" pitchFamily="34" charset="0"/>
                <a:cs typeface="Gotham Medium" pitchFamily="50" charset="0"/>
              </a:rPr>
              <a:t>adolescence</a:t>
            </a:r>
            <a:r>
              <a:rPr lang="en-US" sz="1050" spc="-30" dirty="0">
                <a:solidFill>
                  <a:schemeClr val="bg1"/>
                </a:solidFill>
                <a:latin typeface="AvenirNext LT Pro Regular" panose="020B0504020202020204" pitchFamily="34" charset="0"/>
                <a:cs typeface="Gotham Medium" pitchFamily="50" charset="0"/>
              </a:rPr>
              <a:t> and can’t be prevented; your body </a:t>
            </a:r>
            <a:r>
              <a:rPr sz="1050" spc="-30" dirty="0">
                <a:solidFill>
                  <a:schemeClr val="bg1"/>
                </a:solidFill>
                <a:latin typeface="AvenirNext LT Pro Regular" panose="020B0504020202020204" pitchFamily="34" charset="0"/>
                <a:cs typeface="Gotham Medium" pitchFamily="50" charset="0"/>
              </a:rPr>
              <a:t>can’t produce </a:t>
            </a:r>
            <a:r>
              <a:rPr lang="en-US" sz="1050" spc="-30" dirty="0">
                <a:solidFill>
                  <a:schemeClr val="bg1"/>
                </a:solidFill>
                <a:latin typeface="AvenirNext LT Pro Regular" panose="020B0504020202020204" pitchFamily="34" charset="0"/>
                <a:cs typeface="Gotham Medium" pitchFamily="50" charset="0"/>
              </a:rPr>
              <a:t>its</a:t>
            </a:r>
            <a:r>
              <a:rPr sz="1050" spc="-30" dirty="0">
                <a:solidFill>
                  <a:schemeClr val="bg1"/>
                </a:solidFill>
                <a:latin typeface="AvenirNext LT Pro Regular" panose="020B0504020202020204" pitchFamily="34" charset="0"/>
                <a:cs typeface="Gotham Medium" pitchFamily="50" charset="0"/>
              </a:rPr>
              <a:t> own insulin </a:t>
            </a:r>
            <a:r>
              <a:rPr lang="en-US" sz="1050" spc="-30" dirty="0">
                <a:solidFill>
                  <a:schemeClr val="bg1"/>
                </a:solidFill>
                <a:latin typeface="AvenirNext LT Pro Regular" panose="020B0504020202020204" pitchFamily="34" charset="0"/>
                <a:cs typeface="Gotham Medium" pitchFamily="50" charset="0"/>
              </a:rPr>
              <a:t>to </a:t>
            </a:r>
            <a:r>
              <a:rPr sz="1050" spc="-30" dirty="0">
                <a:solidFill>
                  <a:schemeClr val="bg1"/>
                </a:solidFill>
                <a:latin typeface="AvenirNext LT Pro Regular" panose="020B0504020202020204" pitchFamily="34" charset="0"/>
                <a:cs typeface="Gotham Medium" pitchFamily="50" charset="0"/>
              </a:rPr>
              <a:t>regulate blood sugar</a:t>
            </a:r>
            <a:r>
              <a:rPr sz="1050" spc="-10" dirty="0">
                <a:solidFill>
                  <a:schemeClr val="bg1"/>
                </a:solidFill>
                <a:latin typeface="AvenirNext LT Pro Regular" panose="020B0504020202020204" pitchFamily="34" charset="0"/>
                <a:cs typeface="Gotham Medium" pitchFamily="50" charset="0"/>
              </a:rPr>
              <a:t>.</a:t>
            </a:r>
            <a:endParaRPr sz="1050" dirty="0">
              <a:solidFill>
                <a:schemeClr val="bg1"/>
              </a:solidFill>
              <a:latin typeface="AvenirNext LT Pro Regular" panose="020B0504020202020204" pitchFamily="34" charset="0"/>
              <a:cs typeface="Gotham Medium" pitchFamily="50" charset="0"/>
            </a:endParaRPr>
          </a:p>
        </p:txBody>
      </p:sp>
      <p:sp>
        <p:nvSpPr>
          <p:cNvPr id="2" name="object 4">
            <a:extLst>
              <a:ext uri="{FF2B5EF4-FFF2-40B4-BE49-F238E27FC236}">
                <a16:creationId xmlns:a16="http://schemas.microsoft.com/office/drawing/2014/main" id="{DF0032C2-A67D-9B7B-6E6C-A708B47FD68F}"/>
              </a:ext>
            </a:extLst>
          </p:cNvPr>
          <p:cNvSpPr txBox="1">
            <a:spLocks/>
          </p:cNvSpPr>
          <p:nvPr userDrawn="1"/>
        </p:nvSpPr>
        <p:spPr>
          <a:xfrm>
            <a:off x="390451" y="4486552"/>
            <a:ext cx="2170603" cy="640344"/>
          </a:xfrm>
          <a:prstGeom prst="rect">
            <a:avLst/>
          </a:prstGeom>
          <a:ln w="6350">
            <a:noFill/>
          </a:ln>
        </p:spPr>
        <p:txBody>
          <a:bodyPr vert="horz" wrap="square" lIns="0" tIns="40640" rIns="0" bIns="0" rtlCol="0">
            <a:noAutofit/>
          </a:bodyPr>
          <a:lstStyle/>
          <a:p>
            <a:pPr marL="94615" marR="209550"/>
            <a:r>
              <a:rPr sz="1050" dirty="0">
                <a:solidFill>
                  <a:schemeClr val="bg1"/>
                </a:solidFill>
                <a:latin typeface="AvenirNext LT Pro Regular" panose="020B0504020202020204" pitchFamily="34" charset="0"/>
                <a:cs typeface="Gotham Medium" pitchFamily="50" charset="0"/>
              </a:rPr>
              <a:t>1 in 6 Canadians have prediabetes</a:t>
            </a:r>
            <a:r>
              <a:rPr lang="en-US" sz="105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and some may be unaware of their status.</a:t>
            </a:r>
          </a:p>
        </p:txBody>
      </p:sp>
      <p:sp>
        <p:nvSpPr>
          <p:cNvPr id="3" name="object 6">
            <a:extLst>
              <a:ext uri="{FF2B5EF4-FFF2-40B4-BE49-F238E27FC236}">
                <a16:creationId xmlns:a16="http://schemas.microsoft.com/office/drawing/2014/main" id="{A43C3D4C-2F73-8B60-4308-4B6C150992D0}"/>
              </a:ext>
            </a:extLst>
          </p:cNvPr>
          <p:cNvSpPr txBox="1">
            <a:spLocks/>
          </p:cNvSpPr>
          <p:nvPr userDrawn="1"/>
        </p:nvSpPr>
        <p:spPr>
          <a:xfrm>
            <a:off x="3083851" y="4478492"/>
            <a:ext cx="1847076" cy="618927"/>
          </a:xfrm>
          <a:prstGeom prst="rect">
            <a:avLst/>
          </a:prstGeom>
          <a:ln w="6350">
            <a:noFill/>
          </a:ln>
        </p:spPr>
        <p:txBody>
          <a:bodyPr vert="horz" wrap="square" lIns="0" tIns="40640" rIns="0" bIns="0" rtlCol="0">
            <a:noAutofit/>
          </a:bodyPr>
          <a:lstStyle/>
          <a:p>
            <a:pPr marL="94615" marR="433705"/>
            <a:r>
              <a:rPr sz="1050" dirty="0">
                <a:solidFill>
                  <a:schemeClr val="bg1"/>
                </a:solidFill>
                <a:latin typeface="AvenirNext LT Pro Regular" panose="020B0504020202020204" pitchFamily="34" charset="0"/>
                <a:cs typeface="Gotham Medium" pitchFamily="50" charset="0"/>
              </a:rPr>
              <a:t>90% of people living</a:t>
            </a:r>
            <a:r>
              <a:rPr lang="en-US" sz="105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with diabetes have</a:t>
            </a:r>
            <a:r>
              <a:rPr lang="en-US" sz="105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type 2.</a:t>
            </a:r>
          </a:p>
        </p:txBody>
      </p:sp>
      <p:sp>
        <p:nvSpPr>
          <p:cNvPr id="4" name="object 7">
            <a:extLst>
              <a:ext uri="{FF2B5EF4-FFF2-40B4-BE49-F238E27FC236}">
                <a16:creationId xmlns:a16="http://schemas.microsoft.com/office/drawing/2014/main" id="{BAF60F5E-AC44-FE68-812E-A8EC6FA2BBBC}"/>
              </a:ext>
            </a:extLst>
          </p:cNvPr>
          <p:cNvSpPr txBox="1">
            <a:spLocks/>
          </p:cNvSpPr>
          <p:nvPr userDrawn="1"/>
        </p:nvSpPr>
        <p:spPr>
          <a:xfrm>
            <a:off x="5591823" y="4473302"/>
            <a:ext cx="1924901" cy="540377"/>
          </a:xfrm>
          <a:prstGeom prst="rect">
            <a:avLst/>
          </a:prstGeom>
          <a:ln w="28575">
            <a:noFill/>
          </a:ln>
        </p:spPr>
        <p:txBody>
          <a:bodyPr vert="horz" wrap="square" lIns="0" tIns="40005" rIns="0" bIns="0" rtlCol="0">
            <a:noAutofit/>
          </a:bodyPr>
          <a:lstStyle/>
          <a:p>
            <a:pPr marL="93980" marR="328930" algn="l"/>
            <a:r>
              <a:rPr sz="1050" dirty="0">
                <a:solidFill>
                  <a:schemeClr val="bg1"/>
                </a:solidFill>
                <a:latin typeface="AvenirNext LT Pro Regular" panose="020B0504020202020204" pitchFamily="34" charset="0"/>
                <a:cs typeface="Gotham Medium" pitchFamily="50" charset="0"/>
              </a:rPr>
              <a:t>Gestational</a:t>
            </a:r>
            <a:r>
              <a:rPr sz="1050" spc="-55"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diabetes</a:t>
            </a:r>
            <a:r>
              <a:rPr sz="1050" spc="-55"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occurs</a:t>
            </a:r>
            <a:r>
              <a:rPr sz="1050" spc="-60" dirty="0">
                <a:solidFill>
                  <a:schemeClr val="bg1"/>
                </a:solidFill>
                <a:latin typeface="AvenirNext LT Pro Regular" panose="020B0504020202020204" pitchFamily="34" charset="0"/>
                <a:cs typeface="Gotham Medium" pitchFamily="50" charset="0"/>
              </a:rPr>
              <a:t> </a:t>
            </a:r>
            <a:r>
              <a:rPr sz="1050" spc="-25" dirty="0">
                <a:solidFill>
                  <a:schemeClr val="bg1"/>
                </a:solidFill>
                <a:latin typeface="AvenirNext LT Pro Regular" panose="020B0504020202020204" pitchFamily="34" charset="0"/>
                <a:cs typeface="Gotham Medium" pitchFamily="50" charset="0"/>
              </a:rPr>
              <a:t>in </a:t>
            </a:r>
            <a:r>
              <a:rPr sz="1050" dirty="0">
                <a:solidFill>
                  <a:schemeClr val="bg1"/>
                </a:solidFill>
                <a:latin typeface="AvenirNext LT Pro Regular" panose="020B0504020202020204" pitchFamily="34" charset="0"/>
                <a:cs typeface="Gotham Medium" pitchFamily="50" charset="0"/>
              </a:rPr>
              <a:t>3%–20%</a:t>
            </a:r>
            <a:r>
              <a:rPr sz="1050" spc="-45"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of</a:t>
            </a:r>
            <a:r>
              <a:rPr sz="1050" spc="-40" dirty="0">
                <a:solidFill>
                  <a:schemeClr val="bg1"/>
                </a:solidFill>
                <a:latin typeface="AvenirNext LT Pro Regular" panose="020B0504020202020204" pitchFamily="34" charset="0"/>
                <a:cs typeface="Gotham Medium" pitchFamily="50" charset="0"/>
              </a:rPr>
              <a:t> </a:t>
            </a:r>
            <a:r>
              <a:rPr sz="1050" dirty="0">
                <a:solidFill>
                  <a:schemeClr val="bg1"/>
                </a:solidFill>
                <a:latin typeface="AvenirNext LT Pro Regular" panose="020B0504020202020204" pitchFamily="34" charset="0"/>
                <a:cs typeface="Gotham Medium" pitchFamily="50" charset="0"/>
              </a:rPr>
              <a:t>pregnant</a:t>
            </a:r>
            <a:r>
              <a:rPr sz="1050" spc="-40" dirty="0">
                <a:solidFill>
                  <a:schemeClr val="bg1"/>
                </a:solidFill>
                <a:latin typeface="AvenirNext LT Pro Regular" panose="020B0504020202020204" pitchFamily="34" charset="0"/>
                <a:cs typeface="Gotham Medium" pitchFamily="50" charset="0"/>
              </a:rPr>
              <a:t> </a:t>
            </a:r>
            <a:r>
              <a:rPr sz="1050" spc="-10" dirty="0">
                <a:solidFill>
                  <a:schemeClr val="bg1"/>
                </a:solidFill>
                <a:latin typeface="AvenirNext LT Pro Regular" panose="020B0504020202020204" pitchFamily="34" charset="0"/>
                <a:cs typeface="Gotham Medium" pitchFamily="50" charset="0"/>
              </a:rPr>
              <a:t>women.</a:t>
            </a:r>
            <a:endParaRPr sz="1050" dirty="0">
              <a:solidFill>
                <a:schemeClr val="bg1"/>
              </a:solidFill>
              <a:latin typeface="AvenirNext LT Pro Regular" panose="020B0504020202020204" pitchFamily="34" charset="0"/>
              <a:cs typeface="Gotham Medium" pitchFamily="50" charset="0"/>
            </a:endParaRPr>
          </a:p>
        </p:txBody>
      </p:sp>
      <p:sp>
        <p:nvSpPr>
          <p:cNvPr id="5" name="object 5">
            <a:extLst>
              <a:ext uri="{FF2B5EF4-FFF2-40B4-BE49-F238E27FC236}">
                <a16:creationId xmlns:a16="http://schemas.microsoft.com/office/drawing/2014/main" id="{BEDD3248-DA7A-9DFC-8118-1D346770413A}"/>
              </a:ext>
            </a:extLst>
          </p:cNvPr>
          <p:cNvSpPr txBox="1">
            <a:spLocks/>
          </p:cNvSpPr>
          <p:nvPr userDrawn="1"/>
        </p:nvSpPr>
        <p:spPr>
          <a:xfrm>
            <a:off x="8040290" y="4485041"/>
            <a:ext cx="1799519" cy="516897"/>
          </a:xfrm>
          <a:prstGeom prst="rect">
            <a:avLst/>
          </a:prstGeom>
          <a:ln w="6350">
            <a:noFill/>
          </a:ln>
        </p:spPr>
        <p:txBody>
          <a:bodyPr vert="horz" wrap="square" lIns="0" tIns="40640" rIns="0" bIns="0" rtlCol="0">
            <a:noAutofit/>
          </a:bodyPr>
          <a:lstStyle/>
          <a:p>
            <a:pPr marL="94615" marR="146050"/>
            <a:r>
              <a:rPr sz="1050" spc="-30" dirty="0">
                <a:solidFill>
                  <a:schemeClr val="bg1"/>
                </a:solidFill>
                <a:latin typeface="AvenirNext LT Pro Regular" panose="020B0504020202020204" pitchFamily="34" charset="0"/>
                <a:cs typeface="Gotham Medium" pitchFamily="50" charset="0"/>
              </a:rPr>
              <a:t>10% of people living with diabetes have type 1.</a:t>
            </a:r>
          </a:p>
        </p:txBody>
      </p:sp>
      <p:sp>
        <p:nvSpPr>
          <p:cNvPr id="6" name="object 9">
            <a:extLst>
              <a:ext uri="{FF2B5EF4-FFF2-40B4-BE49-F238E27FC236}">
                <a16:creationId xmlns:a16="http://schemas.microsoft.com/office/drawing/2014/main" id="{D365ECBC-DBED-3F87-9B67-8E324BCC4DC0}"/>
              </a:ext>
            </a:extLst>
          </p:cNvPr>
          <p:cNvSpPr txBox="1"/>
          <p:nvPr userDrawn="1"/>
        </p:nvSpPr>
        <p:spPr>
          <a:xfrm>
            <a:off x="2686004" y="5910497"/>
            <a:ext cx="5453792" cy="1212597"/>
          </a:xfrm>
          <a:prstGeom prst="rect">
            <a:avLst/>
          </a:prstGeom>
          <a:ln w="9525">
            <a:noFill/>
          </a:ln>
        </p:spPr>
        <p:txBody>
          <a:bodyPr vert="horz" wrap="square" lIns="0" tIns="45085" rIns="0" bIns="0" rtlCol="0">
            <a:noAutofit/>
          </a:bodyPr>
          <a:lstStyle/>
          <a:p>
            <a:pPr marL="553085" marR="233045" indent="-228600">
              <a:lnSpc>
                <a:spcPct val="103600"/>
              </a:lnSpc>
              <a:spcBef>
                <a:spcPts val="355"/>
              </a:spcBef>
              <a:buFont typeface="Wingdings" panose="05000000000000000000" pitchFamily="2" charset="2"/>
              <a:buChar char="§"/>
              <a:tabLst>
                <a:tab pos="553085" algn="l"/>
                <a:tab pos="553720" algn="l"/>
              </a:tabLst>
            </a:pPr>
            <a:r>
              <a:rPr lang="en-US" sz="1050" spc="-10" dirty="0">
                <a:solidFill>
                  <a:srgbClr val="060076"/>
                </a:solidFill>
                <a:latin typeface="AvenirNext LT Pro Bold" panose="020B0804020202020204" pitchFamily="34" charset="0"/>
                <a:cs typeface="Gotham Book" pitchFamily="50" charset="0"/>
              </a:rPr>
              <a:t>EVERY 3 YEARS: </a:t>
            </a:r>
            <a:r>
              <a:rPr lang="en-US" sz="1050" spc="-10" dirty="0">
                <a:solidFill>
                  <a:srgbClr val="060076"/>
                </a:solidFill>
                <a:latin typeface="AvenirNext LT Pro Regular" panose="020B0504020202020204" pitchFamily="34" charset="0"/>
                <a:cs typeface="Gotham Book" pitchFamily="50" charset="0"/>
              </a:rPr>
              <a:t>How often Diabetes Canada recommends your doctor does a diabetes screening.</a:t>
            </a:r>
          </a:p>
          <a:p>
            <a:pPr marL="553085" marR="233045" lvl="2" indent="-228600">
              <a:lnSpc>
                <a:spcPct val="103600"/>
              </a:lnSpc>
              <a:spcBef>
                <a:spcPts val="355"/>
              </a:spcBef>
              <a:buFont typeface="Wingdings" panose="05000000000000000000" pitchFamily="2" charset="2"/>
              <a:buChar char="§"/>
              <a:tabLst>
                <a:tab pos="553085" algn="l"/>
                <a:tab pos="553720" algn="l"/>
              </a:tabLst>
            </a:pPr>
            <a:r>
              <a:rPr lang="en-US" sz="1050" spc="-10" dirty="0">
                <a:solidFill>
                  <a:srgbClr val="060076"/>
                </a:solidFill>
                <a:latin typeface="AvenirNext LT Pro Regular" panose="020B0504020202020204" pitchFamily="34" charset="0"/>
                <a:cs typeface="Gotham Book" pitchFamily="50" charset="0"/>
              </a:rPr>
              <a:t>Having </a:t>
            </a:r>
            <a:r>
              <a:rPr lang="en-US" sz="1050" b="1" spc="-10" dirty="0">
                <a:solidFill>
                  <a:srgbClr val="060076"/>
                </a:solidFill>
                <a:latin typeface="AvenirNext LT Pro Bold" panose="020B0804020202020204" pitchFamily="34" charset="0"/>
                <a:cs typeface="Gotham Book" pitchFamily="50" charset="0"/>
              </a:rPr>
              <a:t>high cholesterol</a:t>
            </a:r>
            <a:r>
              <a:rPr lang="en-US" sz="1050" spc="-10" dirty="0">
                <a:solidFill>
                  <a:srgbClr val="060076"/>
                </a:solidFill>
                <a:latin typeface="AvenirNext LT Pro Bold" panose="020B0804020202020204" pitchFamily="34" charset="0"/>
                <a:cs typeface="Gotham Book" pitchFamily="50" charset="0"/>
              </a:rPr>
              <a:t> </a:t>
            </a:r>
            <a:r>
              <a:rPr lang="en-US" sz="1050" spc="-10" dirty="0">
                <a:solidFill>
                  <a:srgbClr val="060076"/>
                </a:solidFill>
                <a:latin typeface="AvenirNext LT Pro Regular" panose="020B0504020202020204" pitchFamily="34" charset="0"/>
                <a:cs typeface="Gotham Book" pitchFamily="50" charset="0"/>
              </a:rPr>
              <a:t>and </a:t>
            </a:r>
            <a:r>
              <a:rPr lang="en-US" sz="1050" spc="-10" dirty="0">
                <a:solidFill>
                  <a:srgbClr val="060076"/>
                </a:solidFill>
                <a:latin typeface="AvenirNext LT Pro Bold" panose="020B0804020202020204" pitchFamily="34" charset="0"/>
                <a:cs typeface="Gotham Book" pitchFamily="50" charset="0"/>
              </a:rPr>
              <a:t>blood pressure </a:t>
            </a:r>
            <a:r>
              <a:rPr lang="en-US" sz="1050" spc="-10" dirty="0">
                <a:solidFill>
                  <a:srgbClr val="060076"/>
                </a:solidFill>
                <a:latin typeface="AvenirNext LT Pro Regular" panose="020B0504020202020204" pitchFamily="34" charset="0"/>
                <a:cs typeface="Gotham Book" pitchFamily="50" charset="0"/>
              </a:rPr>
              <a:t>increases your risk, meaning you should visit your doctor more frequently.</a:t>
            </a:r>
          </a:p>
          <a:p>
            <a:pPr marL="553085" marR="233045" indent="-228600">
              <a:lnSpc>
                <a:spcPct val="103600"/>
              </a:lnSpc>
              <a:spcBef>
                <a:spcPts val="355"/>
              </a:spcBef>
              <a:buFont typeface="Wingdings" panose="05000000000000000000" pitchFamily="2" charset="2"/>
              <a:buChar char="§"/>
              <a:tabLst>
                <a:tab pos="553085" algn="l"/>
                <a:tab pos="553720" algn="l"/>
              </a:tabLst>
            </a:pPr>
            <a:r>
              <a:rPr lang="en-US" sz="1050" spc="-10" dirty="0">
                <a:solidFill>
                  <a:srgbClr val="060076"/>
                </a:solidFill>
                <a:latin typeface="AvenirNext LT Pro Regular" panose="020B0504020202020204" pitchFamily="34" charset="0"/>
                <a:cs typeface="Gotham Book" pitchFamily="50" charset="0"/>
              </a:rPr>
              <a:t>Don’t guess</a:t>
            </a:r>
            <a:r>
              <a:rPr lang="en-US" sz="1050" b="0" i="0" dirty="0">
                <a:solidFill>
                  <a:srgbClr val="060076"/>
                </a:solidFill>
                <a:effectLst/>
                <a:latin typeface="AvenirNext LT Pro Regular" panose="020B0504020202020204" pitchFamily="34" charset="0"/>
              </a:rPr>
              <a:t>—</a:t>
            </a:r>
            <a:r>
              <a:rPr lang="en-US" sz="1050" spc="-10" dirty="0">
                <a:solidFill>
                  <a:srgbClr val="060076"/>
                </a:solidFill>
                <a:latin typeface="AvenirNext LT Pro Bold" panose="020B0804020202020204" pitchFamily="34" charset="0"/>
                <a:cs typeface="Gotham Book" pitchFamily="50" charset="0"/>
              </a:rPr>
              <a:t>assess your risk </a:t>
            </a:r>
            <a:r>
              <a:rPr lang="en-US" sz="1050" spc="-10" dirty="0">
                <a:solidFill>
                  <a:srgbClr val="060076"/>
                </a:solidFill>
                <a:latin typeface="AvenirNext LT Pro Regular" panose="020B0504020202020204" pitchFamily="34" charset="0"/>
                <a:cs typeface="Gotham Book" pitchFamily="50" charset="0"/>
              </a:rPr>
              <a:t>with the </a:t>
            </a:r>
            <a:r>
              <a:rPr lang="en-US" sz="1050" dirty="0">
                <a:solidFill>
                  <a:srgbClr val="060076"/>
                </a:solidFill>
                <a:latin typeface="AvenirNext LT Pro Bold" panose="020B0804020202020204" pitchFamily="34" charset="0"/>
                <a:cs typeface="Gotham Bold" pitchFamily="50" charset="0"/>
                <a:hlinkClick r:id="rId19">
                  <a:extLst>
                    <a:ext uri="{A12FA001-AC4F-418D-AE19-62706E023703}">
                      <ahyp:hlinkClr xmlns:ahyp="http://schemas.microsoft.com/office/drawing/2018/hyperlinkcolor" val="tx"/>
                    </a:ext>
                  </a:extLst>
                </a:hlinkClick>
              </a:rPr>
              <a:t>CANRisk</a:t>
            </a:r>
            <a:r>
              <a:rPr lang="en-US" sz="1050" spc="-35" dirty="0">
                <a:solidFill>
                  <a:srgbClr val="060076"/>
                </a:solidFill>
                <a:latin typeface="AvenirNext LT Pro Bold" panose="020B0804020202020204" pitchFamily="34" charset="0"/>
                <a:cs typeface="Gotham Bold" pitchFamily="50" charset="0"/>
                <a:hlinkClick r:id="rId19">
                  <a:extLst>
                    <a:ext uri="{A12FA001-AC4F-418D-AE19-62706E023703}">
                      <ahyp:hlinkClr xmlns:ahyp="http://schemas.microsoft.com/office/drawing/2018/hyperlinkcolor" val="tx"/>
                    </a:ext>
                  </a:extLst>
                </a:hlinkClick>
              </a:rPr>
              <a:t> </a:t>
            </a:r>
            <a:r>
              <a:rPr lang="en-US" sz="1050" spc="-10" dirty="0">
                <a:solidFill>
                  <a:srgbClr val="060076"/>
                </a:solidFill>
                <a:latin typeface="AvenirNext LT Pro Bold" panose="020B0804020202020204" pitchFamily="34" charset="0"/>
                <a:cs typeface="Gotham Bold" pitchFamily="50" charset="0"/>
                <a:hlinkClick r:id="rId19">
                  <a:extLst>
                    <a:ext uri="{A12FA001-AC4F-418D-AE19-62706E023703}">
                      <ahyp:hlinkClr xmlns:ahyp="http://schemas.microsoft.com/office/drawing/2018/hyperlinkcolor" val="tx"/>
                    </a:ext>
                  </a:extLst>
                </a:hlinkClick>
              </a:rPr>
              <a:t>Questionnaire</a:t>
            </a:r>
            <a:r>
              <a:rPr lang="en-US" sz="1050" spc="-10" dirty="0">
                <a:solidFill>
                  <a:srgbClr val="060076"/>
                </a:solidFill>
                <a:latin typeface="AvenirNext LT Pro Bold" panose="020B0804020202020204" pitchFamily="34" charset="0"/>
                <a:cs typeface="Gotham Medium" pitchFamily="50" charset="0"/>
              </a:rPr>
              <a:t> in just 10 minutes!</a:t>
            </a:r>
            <a:endParaRPr lang="en-US" sz="1050" dirty="0">
              <a:solidFill>
                <a:srgbClr val="060076"/>
              </a:solidFill>
              <a:latin typeface="AvenirNext LT Pro Bold" panose="020B0804020202020204" pitchFamily="34" charset="0"/>
              <a:cs typeface="Gotham Medium" pitchFamily="50" charset="0"/>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331AFA-4385-FDE9-2F9F-DAE13776CE92}"/>
              </a:ext>
            </a:extLst>
          </p:cNvPr>
          <p:cNvSpPr/>
          <p:nvPr userDrawn="1"/>
        </p:nvSpPr>
        <p:spPr>
          <a:xfrm>
            <a:off x="732406" y="7167468"/>
            <a:ext cx="2489166" cy="144511"/>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094D90A-EC05-B446-CC94-16E0E699FBAA}"/>
              </a:ext>
            </a:extLst>
          </p:cNvPr>
          <p:cNvSpPr/>
          <p:nvPr userDrawn="1"/>
        </p:nvSpPr>
        <p:spPr>
          <a:xfrm>
            <a:off x="0" y="2590800"/>
            <a:ext cx="6678593" cy="75351"/>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144DA94-DCC3-AB6E-4F2C-553E52158072}"/>
              </a:ext>
            </a:extLst>
          </p:cNvPr>
          <p:cNvSpPr/>
          <p:nvPr userDrawn="1"/>
        </p:nvSpPr>
        <p:spPr>
          <a:xfrm>
            <a:off x="2363603" y="3133922"/>
            <a:ext cx="5635995" cy="433778"/>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5" name="object 3">
            <a:extLst>
              <a:ext uri="{FF2B5EF4-FFF2-40B4-BE49-F238E27FC236}">
                <a16:creationId xmlns:a16="http://schemas.microsoft.com/office/drawing/2014/main" id="{5DF943C5-CD1A-ADEE-CF29-6A68D2CCA12A}"/>
              </a:ext>
            </a:extLst>
          </p:cNvPr>
          <p:cNvSpPr txBox="1"/>
          <p:nvPr userDrawn="1"/>
        </p:nvSpPr>
        <p:spPr>
          <a:xfrm>
            <a:off x="2024815" y="3260724"/>
            <a:ext cx="5921185" cy="223662"/>
          </a:xfrm>
          <a:prstGeom prst="rect">
            <a:avLst/>
          </a:prstGeom>
        </p:spPr>
        <p:txBody>
          <a:bodyPr vert="horz" wrap="square" lIns="0" tIns="6350" rIns="0" bIns="0" rtlCol="0">
            <a:noAutofit/>
          </a:bodyPr>
          <a:lstStyle/>
          <a:p>
            <a:pPr marL="365125" algn="ctr">
              <a:spcBef>
                <a:spcPts val="320"/>
              </a:spcBef>
            </a:pPr>
            <a:r>
              <a:rPr lang="en-US" sz="1200" i="0" dirty="0">
                <a:solidFill>
                  <a:schemeClr val="bg1"/>
                </a:solidFill>
                <a:effectLst/>
                <a:latin typeface="AvenirNext LT Pro Bold" panose="020B0804020202020204" pitchFamily="34" charset="0"/>
              </a:rPr>
              <a:t>USE THESE RESOURCES TO CREATE YOUR OWN ACTION PLAN TODAY!</a:t>
            </a:r>
            <a:endParaRPr lang="en-US" sz="1200" i="1" spc="30" dirty="0">
              <a:solidFill>
                <a:schemeClr val="bg1"/>
              </a:solidFill>
              <a:latin typeface="AvenirNext LT Pro Bold" panose="020B0804020202020204" pitchFamily="34" charset="0"/>
              <a:cs typeface="Gotham Bold" pitchFamily="50" charset="0"/>
            </a:endParaRPr>
          </a:p>
        </p:txBody>
      </p:sp>
      <p:sp>
        <p:nvSpPr>
          <p:cNvPr id="6" name="Rectangle 5">
            <a:extLst>
              <a:ext uri="{FF2B5EF4-FFF2-40B4-BE49-F238E27FC236}">
                <a16:creationId xmlns:a16="http://schemas.microsoft.com/office/drawing/2014/main" id="{C7B7D1BD-06FF-FF3C-5C92-0C58C42578E7}"/>
              </a:ext>
            </a:extLst>
          </p:cNvPr>
          <p:cNvSpPr/>
          <p:nvPr userDrawn="1"/>
        </p:nvSpPr>
        <p:spPr>
          <a:xfrm>
            <a:off x="735051" y="4460578"/>
            <a:ext cx="2489166" cy="2675010"/>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7" name="object 6">
            <a:extLst>
              <a:ext uri="{FF2B5EF4-FFF2-40B4-BE49-F238E27FC236}">
                <a16:creationId xmlns:a16="http://schemas.microsoft.com/office/drawing/2014/main" id="{F582AC54-E51A-9420-B7A9-6C0E8222D689}"/>
              </a:ext>
            </a:extLst>
          </p:cNvPr>
          <p:cNvSpPr txBox="1"/>
          <p:nvPr userDrawn="1"/>
        </p:nvSpPr>
        <p:spPr>
          <a:xfrm>
            <a:off x="895675" y="5107395"/>
            <a:ext cx="1847076" cy="1862050"/>
          </a:xfrm>
          <a:prstGeom prst="rect">
            <a:avLst/>
          </a:prstGeom>
          <a:ln w="6350">
            <a:noFill/>
          </a:ln>
        </p:spPr>
        <p:txBody>
          <a:bodyPr vert="horz" wrap="square" lIns="0" tIns="40640" rIns="0" bIns="0" rtlCol="0">
            <a:noAutofit/>
          </a:bodyPr>
          <a:lstStyle/>
          <a:p>
            <a:pPr marL="94615" marR="153035">
              <a:spcBef>
                <a:spcPts val="100"/>
              </a:spcBef>
            </a:pPr>
            <a:endParaRPr sz="1050" i="1" dirty="0">
              <a:latin typeface="Raleway Medium" panose="020B0603030101060003" pitchFamily="34" charset="0"/>
              <a:cs typeface="Gotham Medium" pitchFamily="50" charset="0"/>
            </a:endParaRPr>
          </a:p>
        </p:txBody>
      </p:sp>
      <p:sp>
        <p:nvSpPr>
          <p:cNvPr id="8" name="object 6">
            <a:extLst>
              <a:ext uri="{FF2B5EF4-FFF2-40B4-BE49-F238E27FC236}">
                <a16:creationId xmlns:a16="http://schemas.microsoft.com/office/drawing/2014/main" id="{15B1FCEC-5908-CC4B-BF71-E2B5FAF5CA00}"/>
              </a:ext>
            </a:extLst>
          </p:cNvPr>
          <p:cNvSpPr txBox="1"/>
          <p:nvPr userDrawn="1"/>
        </p:nvSpPr>
        <p:spPr>
          <a:xfrm>
            <a:off x="730099" y="4843773"/>
            <a:ext cx="2394102" cy="570312"/>
          </a:xfrm>
          <a:prstGeom prst="rect">
            <a:avLst/>
          </a:prstGeom>
          <a:ln w="6350">
            <a:noFill/>
          </a:ln>
        </p:spPr>
        <p:txBody>
          <a:bodyPr vert="horz" wrap="square" lIns="0" tIns="40640" rIns="0" bIns="0" rtlCol="0">
            <a:noAutofit/>
          </a:bodyPr>
          <a:lstStyle/>
          <a:p>
            <a:pPr marL="94615" algn="ctr">
              <a:spcBef>
                <a:spcPts val="320"/>
              </a:spcBef>
            </a:pPr>
            <a:r>
              <a:rPr lang="en-US" sz="1100" dirty="0">
                <a:solidFill>
                  <a:schemeClr val="bg1"/>
                </a:solidFill>
                <a:uFill>
                  <a:solidFill>
                    <a:srgbClr val="0A868C"/>
                  </a:solidFill>
                </a:uFill>
                <a:latin typeface="AvenirNext LT Pro Bold" panose="020B0804020202020204" pitchFamily="34" charset="0"/>
                <a:cs typeface="Gotham Black" pitchFamily="50" charset="0"/>
              </a:rPr>
              <a:t>TELUS HEALTH EMPLOYEE &amp; FAMILY ASSISTANCE PROGRAM </a:t>
            </a:r>
          </a:p>
          <a:p>
            <a:pPr marL="94615" algn="ctr">
              <a:spcBef>
                <a:spcPts val="320"/>
              </a:spcBef>
            </a:pPr>
            <a:r>
              <a:rPr lang="en-US" sz="1100" i="1" dirty="0">
                <a:solidFill>
                  <a:schemeClr val="bg1"/>
                </a:solidFill>
                <a:uFill>
                  <a:solidFill>
                    <a:srgbClr val="0A868C"/>
                  </a:solidFill>
                </a:uFill>
                <a:latin typeface="AvenirNext LT Pro Bold" panose="020B0804020202020204" pitchFamily="34" charset="0"/>
                <a:cs typeface="Gotham Black" pitchFamily="50" charset="0"/>
              </a:rPr>
              <a:t>(formerly LifeWorks) </a:t>
            </a:r>
          </a:p>
        </p:txBody>
      </p:sp>
      <p:sp>
        <p:nvSpPr>
          <p:cNvPr id="9" name="Oval 8">
            <a:extLst>
              <a:ext uri="{FF2B5EF4-FFF2-40B4-BE49-F238E27FC236}">
                <a16:creationId xmlns:a16="http://schemas.microsoft.com/office/drawing/2014/main" id="{6826C36E-5A4B-2430-FE01-F1A220500F55}"/>
              </a:ext>
            </a:extLst>
          </p:cNvPr>
          <p:cNvSpPr/>
          <p:nvPr userDrawn="1"/>
        </p:nvSpPr>
        <p:spPr>
          <a:xfrm>
            <a:off x="1579217" y="4024168"/>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230FC8-101A-F914-50D6-4A733BF1F9A3}"/>
              </a:ext>
            </a:extLst>
          </p:cNvPr>
          <p:cNvSpPr/>
          <p:nvPr userDrawn="1"/>
        </p:nvSpPr>
        <p:spPr>
          <a:xfrm>
            <a:off x="3952509" y="4460578"/>
            <a:ext cx="2489166" cy="2675010"/>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12" name="object 6">
            <a:extLst>
              <a:ext uri="{FF2B5EF4-FFF2-40B4-BE49-F238E27FC236}">
                <a16:creationId xmlns:a16="http://schemas.microsoft.com/office/drawing/2014/main" id="{8C1601F6-9995-1C0E-3983-A565BAE20248}"/>
              </a:ext>
            </a:extLst>
          </p:cNvPr>
          <p:cNvSpPr txBox="1"/>
          <p:nvPr userDrawn="1"/>
        </p:nvSpPr>
        <p:spPr>
          <a:xfrm>
            <a:off x="3947556" y="4843773"/>
            <a:ext cx="2481101" cy="570312"/>
          </a:xfrm>
          <a:prstGeom prst="rect">
            <a:avLst/>
          </a:prstGeom>
          <a:ln w="6350">
            <a:noFill/>
          </a:ln>
        </p:spPr>
        <p:txBody>
          <a:bodyPr vert="horz" wrap="square" lIns="0" tIns="40640" rIns="0" bIns="0" rtlCol="0">
            <a:noAutofit/>
          </a:bodyPr>
          <a:lstStyle/>
          <a:p>
            <a:pPr marL="94615" algn="ctr">
              <a:spcBef>
                <a:spcPts val="320"/>
              </a:spcBef>
            </a:pPr>
            <a:r>
              <a:rPr lang="en-US" sz="1100" dirty="0">
                <a:solidFill>
                  <a:schemeClr val="bg1"/>
                </a:solidFill>
                <a:uFill>
                  <a:solidFill>
                    <a:srgbClr val="0A868C"/>
                  </a:solidFill>
                </a:uFill>
                <a:latin typeface="AvenirNext LT Pro Bold" panose="020B0804020202020204" pitchFamily="34" charset="0"/>
                <a:cs typeface="Gotham Black" pitchFamily="50" charset="0"/>
              </a:rPr>
              <a:t>MY GOOD HEALTH</a:t>
            </a:r>
            <a:endParaRPr lang="en-US" sz="1400" dirty="0">
              <a:solidFill>
                <a:schemeClr val="bg1"/>
              </a:solidFill>
              <a:uFill>
                <a:solidFill>
                  <a:srgbClr val="0A868C"/>
                </a:solidFill>
              </a:uFill>
              <a:latin typeface="AvenirNext LT Pro Bold" panose="020B0804020202020204" pitchFamily="34" charset="0"/>
              <a:cs typeface="Gotham Black" pitchFamily="50" charset="0"/>
            </a:endParaRPr>
          </a:p>
        </p:txBody>
      </p:sp>
      <p:sp>
        <p:nvSpPr>
          <p:cNvPr id="13" name="Oval 12">
            <a:extLst>
              <a:ext uri="{FF2B5EF4-FFF2-40B4-BE49-F238E27FC236}">
                <a16:creationId xmlns:a16="http://schemas.microsoft.com/office/drawing/2014/main" id="{49E8326C-667D-58F9-FD5F-7E9E82551918}"/>
              </a:ext>
            </a:extLst>
          </p:cNvPr>
          <p:cNvSpPr/>
          <p:nvPr userDrawn="1"/>
        </p:nvSpPr>
        <p:spPr>
          <a:xfrm>
            <a:off x="4796675" y="4024168"/>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9">
            <a:extLst>
              <a:ext uri="{FF2B5EF4-FFF2-40B4-BE49-F238E27FC236}">
                <a16:creationId xmlns:a16="http://schemas.microsoft.com/office/drawing/2014/main" id="{490AAF02-58D3-2B43-8BE8-2C1E4D7ECCDE}"/>
              </a:ext>
            </a:extLst>
          </p:cNvPr>
          <p:cNvSpPr txBox="1"/>
          <p:nvPr userDrawn="1"/>
        </p:nvSpPr>
        <p:spPr>
          <a:xfrm>
            <a:off x="4162330" y="5686962"/>
            <a:ext cx="2186647" cy="1448625"/>
          </a:xfrm>
          <a:prstGeom prst="rect">
            <a:avLst/>
          </a:prstGeom>
        </p:spPr>
        <p:txBody>
          <a:bodyPr vert="horz" wrap="square" lIns="0" tIns="6350" rIns="0" bIns="0" rtlCol="0">
            <a:noAutofit/>
          </a:bodyPr>
          <a:lstStyle/>
          <a:p>
            <a:pPr marL="227965" marR="7620" indent="-227965">
              <a:lnSpc>
                <a:spcPct val="103600"/>
              </a:lnSpc>
              <a:spcBef>
                <a:spcPts val="50"/>
              </a:spcBef>
              <a:buFont typeface="Wingdings" panose="05000000000000000000" pitchFamily="2" charset="2"/>
              <a:buChar char="§"/>
              <a:tabLst>
                <a:tab pos="227965" algn="l"/>
                <a:tab pos="228600" algn="l"/>
              </a:tabLst>
            </a:pPr>
            <a:r>
              <a:rPr sz="1050" dirty="0">
                <a:solidFill>
                  <a:schemeClr val="bg1"/>
                </a:solidFill>
                <a:latin typeface="AvenirNext LT Pro Bold" panose="020B0804020202020204" pitchFamily="34" charset="0"/>
                <a:cs typeface="Gotham Bold" pitchFamily="50" charset="0"/>
              </a:rPr>
              <a:t>A</a:t>
            </a:r>
            <a:r>
              <a:rPr sz="1050" spc="-35" dirty="0">
                <a:solidFill>
                  <a:schemeClr val="bg1"/>
                </a:solidFill>
                <a:latin typeface="AvenirNext LT Pro Bold" panose="020B0804020202020204" pitchFamily="34" charset="0"/>
                <a:cs typeface="Gotham Bold" pitchFamily="50" charset="0"/>
              </a:rPr>
              <a:t> </a:t>
            </a:r>
            <a:r>
              <a:rPr sz="1050" dirty="0">
                <a:solidFill>
                  <a:schemeClr val="bg1"/>
                </a:solidFill>
                <a:latin typeface="AvenirNext LT Pro Bold" panose="020B0804020202020204" pitchFamily="34" charset="0"/>
                <a:cs typeface="Gotham Bold" pitchFamily="50" charset="0"/>
              </a:rPr>
              <a:t>health</a:t>
            </a:r>
            <a:r>
              <a:rPr sz="1050" spc="-30" dirty="0">
                <a:solidFill>
                  <a:schemeClr val="bg1"/>
                </a:solidFill>
                <a:latin typeface="AvenirNext LT Pro Bold" panose="020B0804020202020204" pitchFamily="34" charset="0"/>
                <a:cs typeface="Gotham Bold" pitchFamily="50" charset="0"/>
              </a:rPr>
              <a:t> </a:t>
            </a:r>
            <a:r>
              <a:rPr sz="1050" dirty="0">
                <a:solidFill>
                  <a:schemeClr val="bg1"/>
                </a:solidFill>
                <a:latin typeface="AvenirNext LT Pro Bold" panose="020B0804020202020204" pitchFamily="34" charset="0"/>
                <a:cs typeface="Gotham Bold" pitchFamily="50" charset="0"/>
              </a:rPr>
              <a:t>risk</a:t>
            </a:r>
            <a:r>
              <a:rPr sz="1050" spc="-30" dirty="0">
                <a:solidFill>
                  <a:schemeClr val="bg1"/>
                </a:solidFill>
                <a:latin typeface="AvenirNext LT Pro Bold" panose="020B0804020202020204" pitchFamily="34" charset="0"/>
                <a:cs typeface="Gotham Bold" pitchFamily="50" charset="0"/>
              </a:rPr>
              <a:t> </a:t>
            </a:r>
            <a:r>
              <a:rPr sz="1050" dirty="0">
                <a:solidFill>
                  <a:schemeClr val="bg1"/>
                </a:solidFill>
                <a:latin typeface="AvenirNext LT Pro Bold" panose="020B0804020202020204" pitchFamily="34" charset="0"/>
                <a:cs typeface="Gotham Bold" pitchFamily="50" charset="0"/>
              </a:rPr>
              <a:t>assessment</a:t>
            </a:r>
            <a:endParaRPr lang="en-US" sz="1050" dirty="0">
              <a:solidFill>
                <a:schemeClr val="bg1"/>
              </a:solidFill>
              <a:latin typeface="AvenirNext LT Pro Bold" panose="020B0804020202020204" pitchFamily="34" charset="0"/>
              <a:cs typeface="Gotham Bold" pitchFamily="50" charset="0"/>
            </a:endParaRPr>
          </a:p>
          <a:p>
            <a:pPr marL="227965" marR="7620" indent="-227965">
              <a:lnSpc>
                <a:spcPct val="103600"/>
              </a:lnSpc>
              <a:spcBef>
                <a:spcPts val="50"/>
              </a:spcBef>
              <a:buFont typeface="Wingdings" panose="05000000000000000000" pitchFamily="2" charset="2"/>
              <a:buChar char="§"/>
              <a:tabLst>
                <a:tab pos="227965" algn="l"/>
                <a:tab pos="228600" algn="l"/>
              </a:tabLst>
            </a:pPr>
            <a:r>
              <a:rPr lang="en-US" sz="1050" dirty="0">
                <a:solidFill>
                  <a:schemeClr val="bg1"/>
                </a:solidFill>
                <a:latin typeface="AvenirNext LT Pro Bold" panose="020B0804020202020204" pitchFamily="34" charset="0"/>
                <a:cs typeface="Gotham Bold" pitchFamily="50" charset="0"/>
              </a:rPr>
              <a:t>Health</a:t>
            </a:r>
            <a:r>
              <a:rPr lang="en-US" sz="1050" spc="-35" dirty="0">
                <a:solidFill>
                  <a:schemeClr val="bg1"/>
                </a:solidFill>
                <a:latin typeface="AvenirNext LT Pro Bold" panose="020B0804020202020204" pitchFamily="34" charset="0"/>
                <a:cs typeface="Gotham Bold" pitchFamily="50" charset="0"/>
              </a:rPr>
              <a:t> </a:t>
            </a:r>
            <a:r>
              <a:rPr lang="en-US" sz="1050" dirty="0">
                <a:solidFill>
                  <a:schemeClr val="bg1"/>
                </a:solidFill>
                <a:latin typeface="AvenirNext LT Pro Bold" panose="020B0804020202020204" pitchFamily="34" charset="0"/>
                <a:cs typeface="Gotham Bold" pitchFamily="50" charset="0"/>
              </a:rPr>
              <a:t>records</a:t>
            </a:r>
            <a:endParaRPr sz="1050" dirty="0">
              <a:solidFill>
                <a:schemeClr val="bg1"/>
              </a:solidFill>
              <a:latin typeface="AvenirNext LT Pro Bold" panose="020B0804020202020204" pitchFamily="34" charset="0"/>
              <a:cs typeface="Gotham Book" pitchFamily="50" charset="0"/>
            </a:endParaRPr>
          </a:p>
          <a:p>
            <a:pPr marL="227965" marR="206375" indent="-227965">
              <a:lnSpc>
                <a:spcPct val="103600"/>
              </a:lnSpc>
              <a:spcBef>
                <a:spcPts val="70"/>
              </a:spcBef>
              <a:buFont typeface="Wingdings" panose="05000000000000000000" pitchFamily="2" charset="2"/>
              <a:buChar char="§"/>
              <a:tabLst>
                <a:tab pos="227965" algn="l"/>
                <a:tab pos="228600" algn="l"/>
              </a:tabLst>
            </a:pPr>
            <a:r>
              <a:rPr sz="1050" dirty="0">
                <a:solidFill>
                  <a:schemeClr val="bg1"/>
                </a:solidFill>
                <a:latin typeface="AvenirNext LT Pro Bold" panose="020B0804020202020204" pitchFamily="34" charset="0"/>
                <a:cs typeface="Gotham Bold" pitchFamily="50" charset="0"/>
              </a:rPr>
              <a:t>Digital</a:t>
            </a:r>
            <a:r>
              <a:rPr sz="1050" spc="-45" dirty="0">
                <a:solidFill>
                  <a:schemeClr val="bg1"/>
                </a:solidFill>
                <a:latin typeface="AvenirNext LT Pro Bold" panose="020B0804020202020204" pitchFamily="34" charset="0"/>
                <a:cs typeface="Gotham Bold" pitchFamily="50" charset="0"/>
              </a:rPr>
              <a:t> </a:t>
            </a:r>
            <a:r>
              <a:rPr sz="1050" dirty="0">
                <a:solidFill>
                  <a:schemeClr val="bg1"/>
                </a:solidFill>
                <a:latin typeface="AvenirNext LT Pro Bold" panose="020B0804020202020204" pitchFamily="34" charset="0"/>
                <a:cs typeface="Gotham Bold" pitchFamily="50" charset="0"/>
              </a:rPr>
              <a:t>coaching</a:t>
            </a:r>
            <a:r>
              <a:rPr sz="1050" spc="-40" dirty="0">
                <a:solidFill>
                  <a:schemeClr val="bg1"/>
                </a:solidFill>
                <a:latin typeface="AvenirNext LT Pro Bold" panose="020B0804020202020204" pitchFamily="34" charset="0"/>
                <a:cs typeface="Gotham Bold" pitchFamily="50" charset="0"/>
              </a:rPr>
              <a:t> </a:t>
            </a:r>
            <a:r>
              <a:rPr sz="1050" dirty="0">
                <a:solidFill>
                  <a:schemeClr val="bg1"/>
                </a:solidFill>
                <a:latin typeface="AvenirNext LT Pro Regular" panose="020B0504020202020204" pitchFamily="34" charset="0"/>
                <a:cs typeface="Gotham Book" pitchFamily="50" charset="0"/>
              </a:rPr>
              <a:t>for</a:t>
            </a:r>
            <a:r>
              <a:rPr sz="1050" spc="-40" dirty="0">
                <a:solidFill>
                  <a:schemeClr val="bg1"/>
                </a:solidFill>
                <a:latin typeface="AvenirNext LT Pro Regular" panose="020B0504020202020204" pitchFamily="34" charset="0"/>
                <a:cs typeface="Gotham Book" pitchFamily="50" charset="0"/>
              </a:rPr>
              <a:t> </a:t>
            </a:r>
            <a:r>
              <a:rPr sz="1050" dirty="0">
                <a:solidFill>
                  <a:schemeClr val="bg1"/>
                </a:solidFill>
                <a:uFill>
                  <a:solidFill>
                    <a:srgbClr val="000000"/>
                  </a:solidFill>
                </a:uFill>
                <a:latin typeface="AvenirNext LT Pro Regular" panose="020B0504020202020204" pitchFamily="34" charset="0"/>
                <a:cs typeface="Gotham Book" pitchFamily="50" charset="0"/>
              </a:rPr>
              <a:t>managing</a:t>
            </a:r>
            <a:r>
              <a:rPr sz="1050" spc="-45" dirty="0">
                <a:solidFill>
                  <a:schemeClr val="bg1"/>
                </a:solidFill>
                <a:uFill>
                  <a:solidFill>
                    <a:srgbClr val="000000"/>
                  </a:solidFill>
                </a:uFill>
                <a:latin typeface="AvenirNext LT Pro Regular" panose="020B0504020202020204" pitchFamily="34" charset="0"/>
                <a:cs typeface="Gotham Book" pitchFamily="50" charset="0"/>
              </a:rPr>
              <a:t> </a:t>
            </a:r>
            <a:r>
              <a:rPr sz="1050" dirty="0">
                <a:solidFill>
                  <a:schemeClr val="bg1"/>
                </a:solidFill>
                <a:uFill>
                  <a:solidFill>
                    <a:srgbClr val="000000"/>
                  </a:solidFill>
                </a:uFill>
                <a:latin typeface="AvenirNext LT Pro Regular" panose="020B0504020202020204" pitchFamily="34" charset="0"/>
                <a:cs typeface="Gotham Book" pitchFamily="50" charset="0"/>
              </a:rPr>
              <a:t>diabetes</a:t>
            </a:r>
            <a:endParaRPr sz="1050" dirty="0">
              <a:solidFill>
                <a:schemeClr val="bg1"/>
              </a:solidFill>
              <a:latin typeface="AvenirNext LT Pro Regular" panose="020B0504020202020204" pitchFamily="34" charset="0"/>
              <a:cs typeface="Gotham Book" pitchFamily="50" charset="0"/>
            </a:endParaRPr>
          </a:p>
          <a:p>
            <a:pPr marL="227965" indent="-227965">
              <a:spcBef>
                <a:spcPts val="114"/>
              </a:spcBef>
              <a:buFont typeface="Wingdings" panose="05000000000000000000" pitchFamily="2" charset="2"/>
              <a:buChar char="§"/>
              <a:tabLst>
                <a:tab pos="227965" algn="l"/>
                <a:tab pos="228600" algn="l"/>
              </a:tabLst>
            </a:pPr>
            <a:r>
              <a:rPr sz="1050" dirty="0">
                <a:solidFill>
                  <a:schemeClr val="bg1"/>
                </a:solidFill>
                <a:latin typeface="AvenirNext LT Pro Bold" panose="020B0804020202020204" pitchFamily="34" charset="0"/>
                <a:cs typeface="Gotham Bold" pitchFamily="50" charset="0"/>
              </a:rPr>
              <a:t>Resources</a:t>
            </a:r>
            <a:r>
              <a:rPr sz="1050" b="1" spc="-40" dirty="0">
                <a:solidFill>
                  <a:schemeClr val="bg1"/>
                </a:solidFill>
                <a:latin typeface="Raleway Medium" panose="020B0603030101060003" pitchFamily="34" charset="0"/>
                <a:cs typeface="Gotham Bold" pitchFamily="50" charset="0"/>
              </a:rPr>
              <a:t> </a:t>
            </a:r>
            <a:r>
              <a:rPr sz="1050" dirty="0">
                <a:solidFill>
                  <a:schemeClr val="bg1"/>
                </a:solidFill>
                <a:latin typeface="AvenirNext LT Pro Regular" panose="020B0504020202020204" pitchFamily="34" charset="0"/>
                <a:cs typeface="Gotham Book" pitchFamily="50" charset="0"/>
              </a:rPr>
              <a:t>and</a:t>
            </a:r>
            <a:r>
              <a:rPr sz="1050" spc="-40" dirty="0">
                <a:solidFill>
                  <a:schemeClr val="bg1"/>
                </a:solidFill>
                <a:latin typeface="AvenirNext LT Pro Regular" panose="020B0504020202020204" pitchFamily="34" charset="0"/>
                <a:cs typeface="Gotham Book" pitchFamily="50" charset="0"/>
              </a:rPr>
              <a:t> </a:t>
            </a:r>
            <a:r>
              <a:rPr sz="1050" dirty="0">
                <a:solidFill>
                  <a:schemeClr val="bg1"/>
                </a:solidFill>
                <a:uFill>
                  <a:solidFill>
                    <a:srgbClr val="000000"/>
                  </a:solidFill>
                </a:uFill>
                <a:latin typeface="AvenirNext LT Pro Regular" panose="020B0504020202020204" pitchFamily="34" charset="0"/>
                <a:cs typeface="Gotham Book" pitchFamily="50" charset="0"/>
              </a:rPr>
              <a:t>diabetes</a:t>
            </a:r>
            <a:r>
              <a:rPr sz="1050" spc="-40" dirty="0">
                <a:solidFill>
                  <a:schemeClr val="bg1"/>
                </a:solidFill>
                <a:uFill>
                  <a:solidFill>
                    <a:srgbClr val="000000"/>
                  </a:solidFill>
                </a:uFill>
                <a:latin typeface="AvenirNext LT Pro Regular" panose="020B0504020202020204" pitchFamily="34" charset="0"/>
                <a:cs typeface="Gotham Book" pitchFamily="50" charset="0"/>
              </a:rPr>
              <a:t> </a:t>
            </a:r>
            <a:r>
              <a:rPr sz="1050" dirty="0">
                <a:solidFill>
                  <a:schemeClr val="bg1"/>
                </a:solidFill>
                <a:uFill>
                  <a:solidFill>
                    <a:srgbClr val="000000"/>
                  </a:solidFill>
                </a:uFill>
                <a:latin typeface="AvenirNext LT Pro Regular" panose="020B0504020202020204" pitchFamily="34" charset="0"/>
                <a:cs typeface="Gotham Book" pitchFamily="50" charset="0"/>
              </a:rPr>
              <a:t>support</a:t>
            </a:r>
            <a:r>
              <a:rPr sz="1050" spc="-50" dirty="0">
                <a:solidFill>
                  <a:schemeClr val="bg1"/>
                </a:solidFill>
                <a:uFill>
                  <a:solidFill>
                    <a:srgbClr val="000000"/>
                  </a:solidFill>
                </a:uFill>
                <a:latin typeface="AvenirNext LT Pro Regular" panose="020B0504020202020204" pitchFamily="34" charset="0"/>
                <a:cs typeface="Gotham Book" pitchFamily="50" charset="0"/>
              </a:rPr>
              <a:t> </a:t>
            </a:r>
            <a:r>
              <a:rPr sz="1050" spc="-10" dirty="0">
                <a:solidFill>
                  <a:schemeClr val="bg1"/>
                </a:solidFill>
                <a:uFill>
                  <a:solidFill>
                    <a:srgbClr val="000000"/>
                  </a:solidFill>
                </a:uFill>
                <a:latin typeface="AvenirNext LT Pro Regular" panose="020B0504020202020204" pitchFamily="34" charset="0"/>
                <a:cs typeface="Gotham Book" pitchFamily="50" charset="0"/>
              </a:rPr>
              <a:t>groups</a:t>
            </a:r>
            <a:endParaRPr lang="en-US" sz="1050" spc="-10" dirty="0">
              <a:solidFill>
                <a:schemeClr val="bg1"/>
              </a:solidFill>
              <a:uFill>
                <a:solidFill>
                  <a:srgbClr val="000000"/>
                </a:solidFill>
              </a:uFill>
              <a:latin typeface="AvenirNext LT Pro Regular" panose="020B0504020202020204" pitchFamily="34" charset="0"/>
              <a:cs typeface="Gotham Book" pitchFamily="50" charset="0"/>
            </a:endParaRPr>
          </a:p>
          <a:p>
            <a:pPr marL="227965" indent="-227965">
              <a:spcBef>
                <a:spcPts val="120"/>
              </a:spcBef>
              <a:buFont typeface="Wingdings" panose="05000000000000000000" pitchFamily="2" charset="2"/>
              <a:buChar char="§"/>
              <a:tabLst>
                <a:tab pos="227965" algn="l"/>
                <a:tab pos="228600" algn="l"/>
              </a:tabLst>
            </a:pPr>
            <a:r>
              <a:rPr sz="1050" dirty="0">
                <a:solidFill>
                  <a:schemeClr val="bg1"/>
                </a:solidFill>
                <a:latin typeface="AvenirNext LT Pro Bold" panose="020B0804020202020204" pitchFamily="34" charset="0"/>
                <a:cs typeface="Gotham Bold" pitchFamily="50" charset="0"/>
              </a:rPr>
              <a:t>Solo</a:t>
            </a:r>
            <a:r>
              <a:rPr sz="1050" spc="-35" dirty="0">
                <a:solidFill>
                  <a:schemeClr val="bg1"/>
                </a:solidFill>
                <a:latin typeface="AvenirNext LT Pro Bold" panose="020B0804020202020204" pitchFamily="34" charset="0"/>
                <a:cs typeface="Gotham Bold" pitchFamily="50" charset="0"/>
              </a:rPr>
              <a:t> </a:t>
            </a:r>
            <a:r>
              <a:rPr sz="1050" dirty="0">
                <a:solidFill>
                  <a:schemeClr val="bg1"/>
                </a:solidFill>
                <a:latin typeface="AvenirNext LT Pro Bold" panose="020B0804020202020204" pitchFamily="34" charset="0"/>
                <a:cs typeface="Gotham Bold" pitchFamily="50" charset="0"/>
              </a:rPr>
              <a:t>challenges</a:t>
            </a:r>
            <a:r>
              <a:rPr sz="1050" spc="-30" dirty="0">
                <a:solidFill>
                  <a:schemeClr val="bg1"/>
                </a:solidFill>
                <a:latin typeface="AvenirNext LT Pro Bold" panose="020B0804020202020204" pitchFamily="34" charset="0"/>
                <a:cs typeface="Gotham Bold" pitchFamily="50" charset="0"/>
              </a:rPr>
              <a:t> </a:t>
            </a:r>
            <a:r>
              <a:rPr lang="en-US" sz="1050" dirty="0">
                <a:solidFill>
                  <a:schemeClr val="bg1"/>
                </a:solidFill>
                <a:latin typeface="AvenirNext LT Pro Regular" panose="020B0504020202020204" pitchFamily="34" charset="0"/>
                <a:cs typeface="Gotham Book" pitchFamily="50" charset="0"/>
              </a:rPr>
              <a:t>for </a:t>
            </a:r>
            <a:r>
              <a:rPr sz="1050" dirty="0">
                <a:solidFill>
                  <a:schemeClr val="bg1"/>
                </a:solidFill>
                <a:latin typeface="AvenirNext LT Pro Regular" panose="020B0504020202020204" pitchFamily="34" charset="0"/>
                <a:cs typeface="Gotham Book" pitchFamily="50" charset="0"/>
              </a:rPr>
              <a:t>nutrition,</a:t>
            </a:r>
            <a:r>
              <a:rPr sz="1050" spc="-35" dirty="0">
                <a:solidFill>
                  <a:schemeClr val="bg1"/>
                </a:solidFill>
                <a:latin typeface="AvenirNext LT Pro Regular" panose="020B0504020202020204" pitchFamily="34" charset="0"/>
                <a:cs typeface="Gotham Book" pitchFamily="50" charset="0"/>
              </a:rPr>
              <a:t> </a:t>
            </a:r>
            <a:r>
              <a:rPr sz="1050" spc="-10" dirty="0">
                <a:solidFill>
                  <a:schemeClr val="bg1"/>
                </a:solidFill>
                <a:latin typeface="AvenirNext LT Pro Regular" panose="020B0504020202020204" pitchFamily="34" charset="0"/>
                <a:cs typeface="Gotham Book" pitchFamily="50" charset="0"/>
              </a:rPr>
              <a:t>depression</a:t>
            </a:r>
            <a:r>
              <a:rPr sz="1050" spc="-40" dirty="0">
                <a:solidFill>
                  <a:schemeClr val="bg1"/>
                </a:solidFill>
                <a:latin typeface="AvenirNext LT Pro Regular" panose="020B0504020202020204" pitchFamily="34" charset="0"/>
                <a:cs typeface="Gotham Book" pitchFamily="50" charset="0"/>
              </a:rPr>
              <a:t> </a:t>
            </a:r>
            <a:r>
              <a:rPr sz="1050" dirty="0">
                <a:solidFill>
                  <a:schemeClr val="bg1"/>
                </a:solidFill>
                <a:latin typeface="AvenirNext LT Pro Regular" panose="020B0504020202020204" pitchFamily="34" charset="0"/>
                <a:cs typeface="Gotham Book" pitchFamily="50" charset="0"/>
              </a:rPr>
              <a:t>or</a:t>
            </a:r>
            <a:r>
              <a:rPr sz="1050" spc="-35" dirty="0">
                <a:solidFill>
                  <a:schemeClr val="bg1"/>
                </a:solidFill>
                <a:latin typeface="AvenirNext LT Pro Regular" panose="020B0504020202020204" pitchFamily="34" charset="0"/>
                <a:cs typeface="Gotham Book" pitchFamily="50" charset="0"/>
              </a:rPr>
              <a:t> </a:t>
            </a:r>
            <a:r>
              <a:rPr sz="1050" dirty="0">
                <a:solidFill>
                  <a:schemeClr val="bg1"/>
                </a:solidFill>
                <a:latin typeface="AvenirNext LT Pro Regular" panose="020B0504020202020204" pitchFamily="34" charset="0"/>
                <a:cs typeface="Gotham Book" pitchFamily="50" charset="0"/>
              </a:rPr>
              <a:t>physical</a:t>
            </a:r>
            <a:r>
              <a:rPr sz="1050" spc="-35" dirty="0">
                <a:solidFill>
                  <a:schemeClr val="bg1"/>
                </a:solidFill>
                <a:latin typeface="AvenirNext LT Pro Regular" panose="020B0504020202020204" pitchFamily="34" charset="0"/>
                <a:cs typeface="Gotham Book" pitchFamily="50" charset="0"/>
              </a:rPr>
              <a:t> </a:t>
            </a:r>
            <a:r>
              <a:rPr sz="1050" spc="-10" dirty="0">
                <a:solidFill>
                  <a:schemeClr val="bg1"/>
                </a:solidFill>
                <a:latin typeface="AvenirNext LT Pro Regular" panose="020B0504020202020204" pitchFamily="34" charset="0"/>
                <a:cs typeface="Gotham Book" pitchFamily="50" charset="0"/>
              </a:rPr>
              <a:t>activity</a:t>
            </a:r>
            <a:endParaRPr sz="1050" dirty="0">
              <a:solidFill>
                <a:schemeClr val="bg1"/>
              </a:solidFill>
              <a:latin typeface="AvenirNext LT Pro Regular" panose="020B0504020202020204" pitchFamily="34" charset="0"/>
              <a:cs typeface="Gotham Book" pitchFamily="50" charset="0"/>
            </a:endParaRPr>
          </a:p>
        </p:txBody>
      </p:sp>
      <p:sp>
        <p:nvSpPr>
          <p:cNvPr id="16" name="Rectangle 15">
            <a:extLst>
              <a:ext uri="{FF2B5EF4-FFF2-40B4-BE49-F238E27FC236}">
                <a16:creationId xmlns:a16="http://schemas.microsoft.com/office/drawing/2014/main" id="{EFE49F0D-F626-2FBA-96D7-D40DBCEE3E47}"/>
              </a:ext>
            </a:extLst>
          </p:cNvPr>
          <p:cNvSpPr/>
          <p:nvPr userDrawn="1"/>
        </p:nvSpPr>
        <p:spPr>
          <a:xfrm>
            <a:off x="7151996" y="4463062"/>
            <a:ext cx="2489166" cy="2675010"/>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17" name="object 6">
            <a:extLst>
              <a:ext uri="{FF2B5EF4-FFF2-40B4-BE49-F238E27FC236}">
                <a16:creationId xmlns:a16="http://schemas.microsoft.com/office/drawing/2014/main" id="{C21379FB-B40A-7A89-3AA9-7F9A296B9842}"/>
              </a:ext>
            </a:extLst>
          </p:cNvPr>
          <p:cNvSpPr txBox="1"/>
          <p:nvPr userDrawn="1"/>
        </p:nvSpPr>
        <p:spPr>
          <a:xfrm>
            <a:off x="7147043" y="4846257"/>
            <a:ext cx="2481101" cy="570312"/>
          </a:xfrm>
          <a:prstGeom prst="rect">
            <a:avLst/>
          </a:prstGeom>
          <a:ln w="6350">
            <a:noFill/>
          </a:ln>
        </p:spPr>
        <p:txBody>
          <a:bodyPr vert="horz" wrap="square" lIns="0" tIns="40640" rIns="0" bIns="0" rtlCol="0">
            <a:noAutofit/>
          </a:bodyPr>
          <a:lstStyle/>
          <a:p>
            <a:pPr marL="94615" algn="ctr">
              <a:spcBef>
                <a:spcPts val="320"/>
              </a:spcBef>
            </a:pPr>
            <a:r>
              <a:rPr lang="en-US" sz="1100" dirty="0">
                <a:solidFill>
                  <a:schemeClr val="bg1"/>
                </a:solidFill>
                <a:uFill>
                  <a:solidFill>
                    <a:srgbClr val="0A868C"/>
                  </a:solidFill>
                </a:uFill>
                <a:latin typeface="AvenirNext LT Pro Bold" panose="020B0804020202020204" pitchFamily="34" charset="0"/>
                <a:cs typeface="Gotham Black" pitchFamily="50" charset="0"/>
              </a:rPr>
              <a:t>ADDITIONAL RESOURCES</a:t>
            </a:r>
            <a:endParaRPr lang="en-US" sz="1400" dirty="0">
              <a:solidFill>
                <a:schemeClr val="bg1"/>
              </a:solidFill>
              <a:uFill>
                <a:solidFill>
                  <a:srgbClr val="0A868C"/>
                </a:solidFill>
              </a:uFill>
              <a:latin typeface="AvenirNext LT Pro Bold" panose="020B0804020202020204" pitchFamily="34" charset="0"/>
              <a:cs typeface="Gotham Black" pitchFamily="50" charset="0"/>
            </a:endParaRPr>
          </a:p>
        </p:txBody>
      </p:sp>
      <p:sp>
        <p:nvSpPr>
          <p:cNvPr id="18" name="Oval 17">
            <a:extLst>
              <a:ext uri="{FF2B5EF4-FFF2-40B4-BE49-F238E27FC236}">
                <a16:creationId xmlns:a16="http://schemas.microsoft.com/office/drawing/2014/main" id="{017C19AB-6330-491A-E8BE-1CD48A0299F9}"/>
              </a:ext>
            </a:extLst>
          </p:cNvPr>
          <p:cNvSpPr/>
          <p:nvPr userDrawn="1"/>
        </p:nvSpPr>
        <p:spPr>
          <a:xfrm>
            <a:off x="7996162" y="4026652"/>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45530E9-D862-118A-3F03-FD6669C264D5}"/>
              </a:ext>
            </a:extLst>
          </p:cNvPr>
          <p:cNvGrpSpPr/>
          <p:nvPr userDrawn="1"/>
        </p:nvGrpSpPr>
        <p:grpSpPr>
          <a:xfrm>
            <a:off x="8" y="1641144"/>
            <a:ext cx="6725885" cy="944105"/>
            <a:chOff x="8923471" y="749361"/>
            <a:chExt cx="6487283" cy="944105"/>
          </a:xfrm>
        </p:grpSpPr>
        <p:sp>
          <p:nvSpPr>
            <p:cNvPr id="21" name="Rectangle 20">
              <a:extLst>
                <a:ext uri="{FF2B5EF4-FFF2-40B4-BE49-F238E27FC236}">
                  <a16:creationId xmlns:a16="http://schemas.microsoft.com/office/drawing/2014/main" id="{122E7037-E2A2-62E9-4355-AE73E21576D2}"/>
                </a:ext>
              </a:extLst>
            </p:cNvPr>
            <p:cNvSpPr/>
            <p:nvPr/>
          </p:nvSpPr>
          <p:spPr>
            <a:xfrm>
              <a:off x="8923471" y="749361"/>
              <a:ext cx="6441668" cy="923089"/>
            </a:xfrm>
            <a:prstGeom prst="rect">
              <a:avLst/>
            </a:prstGeom>
            <a:solidFill>
              <a:srgbClr val="B0B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sp>
          <p:nvSpPr>
            <p:cNvPr id="22" name="object 2">
              <a:extLst>
                <a:ext uri="{FF2B5EF4-FFF2-40B4-BE49-F238E27FC236}">
                  <a16:creationId xmlns:a16="http://schemas.microsoft.com/office/drawing/2014/main" id="{7E0B121B-521A-F195-6D64-6FBEAF4C676E}"/>
                </a:ext>
              </a:extLst>
            </p:cNvPr>
            <p:cNvSpPr txBox="1"/>
            <p:nvPr/>
          </p:nvSpPr>
          <p:spPr>
            <a:xfrm>
              <a:off x="8969086" y="830263"/>
              <a:ext cx="6441668" cy="863203"/>
            </a:xfrm>
            <a:prstGeom prst="rect">
              <a:avLst/>
            </a:prstGeom>
            <a:ln w="6350">
              <a:noFill/>
            </a:ln>
          </p:spPr>
          <p:txBody>
            <a:bodyPr vert="horz" wrap="square" lIns="0" tIns="40640" rIns="0" bIns="0" rtlCol="0">
              <a:noAutofit/>
            </a:bodyPr>
            <a:lstStyle/>
            <a:p>
              <a:pPr marL="93980" marR="120650">
                <a:lnSpc>
                  <a:spcPct val="103299"/>
                </a:lnSpc>
                <a:spcBef>
                  <a:spcPts val="800"/>
                </a:spcBef>
              </a:pPr>
              <a:r>
                <a:rPr lang="en-US" sz="1100" dirty="0">
                  <a:solidFill>
                    <a:srgbClr val="060076"/>
                  </a:solidFill>
                  <a:latin typeface="AvenirNext LT Pro Regular" panose="020B0504020202020204" pitchFamily="34" charset="0"/>
                  <a:cs typeface="Gotham Book" pitchFamily="50" charset="0"/>
                </a:rPr>
                <a:t>Genetics, family history, ethnicity, environment and lifestyle can all play a role in whether you develop diabetes. While some of these factors will be outside your control, </a:t>
              </a:r>
              <a:r>
                <a:rPr lang="en-US" sz="1100" dirty="0">
                  <a:solidFill>
                    <a:srgbClr val="060076"/>
                  </a:solidFill>
                  <a:latin typeface="AvenirNext LT Pro Bold" panose="020B0804020202020204" pitchFamily="34" charset="0"/>
                  <a:cs typeface="Gotham Book" pitchFamily="50" charset="0"/>
                </a:rPr>
                <a:t>research shows that making lifestyle changes such as healthy eating, physical activity and quitting smoking </a:t>
              </a:r>
              <a:r>
                <a:rPr lang="en-US" sz="1100" dirty="0">
                  <a:solidFill>
                    <a:srgbClr val="060076"/>
                  </a:solidFill>
                  <a:latin typeface="AvenirNext LT Pro Regular" panose="020B0504020202020204" pitchFamily="34" charset="0"/>
                  <a:cs typeface="Gotham Book" pitchFamily="50" charset="0"/>
                </a:rPr>
                <a:t>can reduce your risk and help to prevent or manage diabetes</a:t>
              </a:r>
              <a:r>
                <a:rPr lang="en-US" sz="1100" b="0" i="0" dirty="0">
                  <a:solidFill>
                    <a:srgbClr val="060076"/>
                  </a:solidFill>
                  <a:effectLst/>
                  <a:latin typeface="AvenirNext LT Pro Regular" panose="020B0504020202020204" pitchFamily="34" charset="0"/>
                </a:rPr>
                <a:t>—</a:t>
              </a:r>
              <a:r>
                <a:rPr lang="en-US" sz="1100" dirty="0">
                  <a:solidFill>
                    <a:srgbClr val="060076"/>
                  </a:solidFill>
                  <a:latin typeface="AvenirNext LT Pro Regular" panose="020B0504020202020204" pitchFamily="34" charset="0"/>
                  <a:cs typeface="Gotham Book" pitchFamily="50" charset="0"/>
                </a:rPr>
                <a:t>especially type 2 diabetes.</a:t>
              </a:r>
            </a:p>
          </p:txBody>
        </p:sp>
      </p:grpSp>
      <p:pic>
        <p:nvPicPr>
          <p:cNvPr id="23" name="Graphic 22">
            <a:extLst>
              <a:ext uri="{FF2B5EF4-FFF2-40B4-BE49-F238E27FC236}">
                <a16:creationId xmlns:a16="http://schemas.microsoft.com/office/drawing/2014/main" id="{7FF00BAD-86C2-2810-6D73-E2D63B74DC2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79798" y="4166291"/>
            <a:ext cx="664975" cy="542891"/>
          </a:xfrm>
          <a:prstGeom prst="rect">
            <a:avLst/>
          </a:prstGeom>
        </p:spPr>
      </p:pic>
      <p:pic>
        <p:nvPicPr>
          <p:cNvPr id="24" name="Graphic 23">
            <a:extLst>
              <a:ext uri="{FF2B5EF4-FFF2-40B4-BE49-F238E27FC236}">
                <a16:creationId xmlns:a16="http://schemas.microsoft.com/office/drawing/2014/main" id="{2CEE5DE5-B75A-DF9E-42C4-931214D31D4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94713" y="4167069"/>
            <a:ext cx="381000" cy="502674"/>
          </a:xfrm>
          <a:prstGeom prst="rect">
            <a:avLst/>
          </a:prstGeom>
        </p:spPr>
      </p:pic>
      <p:pic>
        <p:nvPicPr>
          <p:cNvPr id="25" name="Graphic 24">
            <a:extLst>
              <a:ext uri="{FF2B5EF4-FFF2-40B4-BE49-F238E27FC236}">
                <a16:creationId xmlns:a16="http://schemas.microsoft.com/office/drawing/2014/main" id="{04ED50D9-8391-A538-4E20-608C367A5DC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714232" y="4148025"/>
            <a:ext cx="517792" cy="517792"/>
          </a:xfrm>
          <a:prstGeom prst="rect">
            <a:avLst/>
          </a:prstGeom>
        </p:spPr>
      </p:pic>
      <p:sp>
        <p:nvSpPr>
          <p:cNvPr id="26" name="Rectangle 25">
            <a:extLst>
              <a:ext uri="{FF2B5EF4-FFF2-40B4-BE49-F238E27FC236}">
                <a16:creationId xmlns:a16="http://schemas.microsoft.com/office/drawing/2014/main" id="{DA9E43A1-7808-D920-E8ED-401CF2889EE5}"/>
              </a:ext>
            </a:extLst>
          </p:cNvPr>
          <p:cNvSpPr/>
          <p:nvPr userDrawn="1"/>
        </p:nvSpPr>
        <p:spPr>
          <a:xfrm>
            <a:off x="-1" y="-8607"/>
            <a:ext cx="10363199" cy="59119"/>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27" name="object 2">
            <a:extLst>
              <a:ext uri="{FF2B5EF4-FFF2-40B4-BE49-F238E27FC236}">
                <a16:creationId xmlns:a16="http://schemas.microsoft.com/office/drawing/2014/main" id="{FCA33433-DECD-9D88-B24D-96504F12EC4E}"/>
              </a:ext>
            </a:extLst>
          </p:cNvPr>
          <p:cNvSpPr txBox="1"/>
          <p:nvPr userDrawn="1"/>
        </p:nvSpPr>
        <p:spPr>
          <a:xfrm>
            <a:off x="304801" y="330657"/>
            <a:ext cx="9829800" cy="382156"/>
          </a:xfrm>
          <a:prstGeom prst="rect">
            <a:avLst/>
          </a:prstGeom>
        </p:spPr>
        <p:txBody>
          <a:bodyPr vert="horz" wrap="square" lIns="0" tIns="12700" rIns="0" bIns="0" rtlCol="0">
            <a:spAutoFit/>
          </a:bodyPr>
          <a:lstStyle/>
          <a:p>
            <a:pPr marL="12700" algn="l">
              <a:spcBef>
                <a:spcPts val="100"/>
              </a:spcBef>
            </a:pPr>
            <a:r>
              <a:rPr lang="en-US" sz="2400" dirty="0">
                <a:solidFill>
                  <a:srgbClr val="060076"/>
                </a:solidFill>
                <a:latin typeface="AvenirNext LT Pro Bold" panose="020B0804020202020204" pitchFamily="34" charset="0"/>
                <a:cs typeface="Gotham Black" pitchFamily="50" charset="0"/>
              </a:rPr>
              <a:t>PROACTIVE LIFESTYLE CHOICES: BETTER HEALTH AT ANY STAGE</a:t>
            </a:r>
          </a:p>
        </p:txBody>
      </p:sp>
      <p:sp>
        <p:nvSpPr>
          <p:cNvPr id="28" name="object 3">
            <a:extLst>
              <a:ext uri="{FF2B5EF4-FFF2-40B4-BE49-F238E27FC236}">
                <a16:creationId xmlns:a16="http://schemas.microsoft.com/office/drawing/2014/main" id="{CCEA0A26-2FDA-23B7-09B5-C78AF37B0FBE}"/>
              </a:ext>
            </a:extLst>
          </p:cNvPr>
          <p:cNvSpPr txBox="1"/>
          <p:nvPr userDrawn="1"/>
        </p:nvSpPr>
        <p:spPr>
          <a:xfrm>
            <a:off x="719081" y="912274"/>
            <a:ext cx="8918516" cy="338442"/>
          </a:xfrm>
          <a:prstGeom prst="rect">
            <a:avLst/>
          </a:prstGeom>
        </p:spPr>
        <p:txBody>
          <a:bodyPr vert="horz" wrap="square" lIns="0" tIns="6350" rIns="0" bIns="0" rtlCol="0">
            <a:noAutofit/>
          </a:bodyPr>
          <a:lstStyle/>
          <a:p>
            <a:pPr marL="0" marR="0" algn="ctr">
              <a:lnSpc>
                <a:spcPct val="107000"/>
              </a:lnSpc>
              <a:spcBef>
                <a:spcPts val="0"/>
              </a:spcBef>
              <a:spcAft>
                <a:spcPts val="800"/>
              </a:spcAft>
            </a:pPr>
            <a:r>
              <a:rPr lang="en-US" sz="1250" spc="-30" dirty="0">
                <a:solidFill>
                  <a:srgbClr val="060076"/>
                </a:solidFill>
                <a:effectLst/>
                <a:latin typeface="AvenirNext LT Pro Bold" panose="020B0804020202020204" pitchFamily="34" charset="0"/>
                <a:ea typeface="Calibri" panose="020F0502020204030204" pitchFamily="34" charset="0"/>
                <a:cs typeface="Gotham Medium" pitchFamily="50" charset="0"/>
              </a:rPr>
              <a:t>Whether you want to reduce your risk or manage diabetes, proactive resources can help you take charge of your health.</a:t>
            </a:r>
          </a:p>
        </p:txBody>
      </p:sp>
      <p:cxnSp>
        <p:nvCxnSpPr>
          <p:cNvPr id="29" name="Straight Connector 28">
            <a:extLst>
              <a:ext uri="{FF2B5EF4-FFF2-40B4-BE49-F238E27FC236}">
                <a16:creationId xmlns:a16="http://schemas.microsoft.com/office/drawing/2014/main" id="{AB5A1056-2573-6088-E9ED-252EA4956088}"/>
              </a:ext>
            </a:extLst>
          </p:cNvPr>
          <p:cNvCxnSpPr>
            <a:cxnSpLocks/>
          </p:cNvCxnSpPr>
          <p:nvPr userDrawn="1"/>
        </p:nvCxnSpPr>
        <p:spPr>
          <a:xfrm>
            <a:off x="374478" y="820772"/>
            <a:ext cx="9607722" cy="0"/>
          </a:xfrm>
          <a:prstGeom prst="line">
            <a:avLst/>
          </a:prstGeom>
          <a:ln w="19050">
            <a:solidFill>
              <a:srgbClr val="F5822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FB095BE-C8C1-34C8-76C8-28215B630E74}"/>
              </a:ext>
            </a:extLst>
          </p:cNvPr>
          <p:cNvSpPr/>
          <p:nvPr userDrawn="1"/>
        </p:nvSpPr>
        <p:spPr>
          <a:xfrm>
            <a:off x="7151996" y="7167467"/>
            <a:ext cx="2489166" cy="144511"/>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EFAB603-1F1D-B830-1D5A-5BA93396B976}"/>
              </a:ext>
            </a:extLst>
          </p:cNvPr>
          <p:cNvSpPr/>
          <p:nvPr userDrawn="1"/>
        </p:nvSpPr>
        <p:spPr>
          <a:xfrm>
            <a:off x="3953000" y="7166717"/>
            <a:ext cx="2489166" cy="144511"/>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bject 12">
            <a:extLst>
              <a:ext uri="{FF2B5EF4-FFF2-40B4-BE49-F238E27FC236}">
                <a16:creationId xmlns:a16="http://schemas.microsoft.com/office/drawing/2014/main" id="{AC4F70B5-B687-ADD7-9E8E-FCD922FB3673}"/>
              </a:ext>
            </a:extLst>
          </p:cNvPr>
          <p:cNvSpPr txBox="1"/>
          <p:nvPr userDrawn="1"/>
        </p:nvSpPr>
        <p:spPr>
          <a:xfrm>
            <a:off x="594890" y="7518783"/>
            <a:ext cx="7380952" cy="208817"/>
          </a:xfrm>
          <a:prstGeom prst="rect">
            <a:avLst/>
          </a:prstGeom>
          <a:ln w="6350">
            <a:noFill/>
          </a:ln>
        </p:spPr>
        <p:txBody>
          <a:bodyPr vert="horz" wrap="square" lIns="0" tIns="34925" rIns="0" bIns="0" rtlCol="0">
            <a:noAutofit/>
          </a:bodyPr>
          <a:lstStyle/>
          <a:p>
            <a:pPr marL="93980" marR="220979" algn="ctr">
              <a:lnSpc>
                <a:spcPct val="103600"/>
              </a:lnSpc>
              <a:spcBef>
                <a:spcPts val="275"/>
              </a:spcBef>
            </a:pPr>
            <a:r>
              <a:rPr sz="900" dirty="0">
                <a:solidFill>
                  <a:srgbClr val="060076"/>
                </a:solidFill>
                <a:latin typeface="AvenirNext LT Pro Regular" panose="020B0504020202020204" pitchFamily="34" charset="0"/>
                <a:cs typeface="Gotham Book" pitchFamily="50" charset="0"/>
              </a:rPr>
              <a:t>DISCLAIMER: This document is for educational purposes only. For a medical diagnosis</a:t>
            </a:r>
            <a:r>
              <a:rPr lang="en-US" sz="900" dirty="0">
                <a:solidFill>
                  <a:srgbClr val="060076"/>
                </a:solidFill>
                <a:latin typeface="AvenirNext LT Pro Regular" panose="020B0504020202020204" pitchFamily="34" charset="0"/>
                <a:cs typeface="Gotham Book" pitchFamily="50" charset="0"/>
              </a:rPr>
              <a:t>,</a:t>
            </a:r>
            <a:r>
              <a:rPr sz="900" dirty="0">
                <a:solidFill>
                  <a:srgbClr val="060076"/>
                </a:solidFill>
                <a:latin typeface="AvenirNext LT Pro Regular" panose="020B0504020202020204" pitchFamily="34" charset="0"/>
                <a:cs typeface="Gotham Book" pitchFamily="50" charset="0"/>
              </a:rPr>
              <a:t> please refer to your health care professional</a:t>
            </a:r>
            <a:r>
              <a:rPr lang="en-US" sz="900" dirty="0">
                <a:solidFill>
                  <a:srgbClr val="060076"/>
                </a:solidFill>
                <a:latin typeface="AvenirNext LT Pro Regular" panose="020B0504020202020204" pitchFamily="34" charset="0"/>
                <a:cs typeface="Gotham Book" pitchFamily="50" charset="0"/>
              </a:rPr>
              <a:t>.</a:t>
            </a:r>
            <a:endParaRPr sz="900" dirty="0">
              <a:solidFill>
                <a:srgbClr val="060076"/>
              </a:solidFill>
              <a:latin typeface="AvenirNext LT Pro Regular" panose="020B0504020202020204" pitchFamily="34" charset="0"/>
              <a:cs typeface="Gotham Book" pitchFamily="50" charset="0"/>
            </a:endParaRPr>
          </a:p>
        </p:txBody>
      </p:sp>
      <p:pic>
        <p:nvPicPr>
          <p:cNvPr id="72" name="Graphic 71">
            <a:extLst>
              <a:ext uri="{FF2B5EF4-FFF2-40B4-BE49-F238E27FC236}">
                <a16:creationId xmlns:a16="http://schemas.microsoft.com/office/drawing/2014/main" id="{55EC8094-D814-7B37-A01A-7D95DBF9C2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9778" y="5257299"/>
            <a:ext cx="944179" cy="2510021"/>
          </a:xfrm>
          <a:prstGeom prst="rect">
            <a:avLst/>
          </a:prstGeom>
        </p:spPr>
      </p:pic>
      <p:pic>
        <p:nvPicPr>
          <p:cNvPr id="121" name="Graphic 120">
            <a:extLst>
              <a:ext uri="{FF2B5EF4-FFF2-40B4-BE49-F238E27FC236}">
                <a16:creationId xmlns:a16="http://schemas.microsoft.com/office/drawing/2014/main" id="{A7890851-2D2B-1515-5462-D23B6582B61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325067">
            <a:off x="7229736" y="1937240"/>
            <a:ext cx="1532853" cy="2022420"/>
          </a:xfrm>
          <a:prstGeom prst="rect">
            <a:avLst/>
          </a:prstGeom>
        </p:spPr>
      </p:pic>
      <p:sp>
        <p:nvSpPr>
          <p:cNvPr id="14" name="object 10">
            <a:extLst>
              <a:ext uri="{FF2B5EF4-FFF2-40B4-BE49-F238E27FC236}">
                <a16:creationId xmlns:a16="http://schemas.microsoft.com/office/drawing/2014/main" id="{5543068B-EC9C-2B1D-ACD0-0029F29C525B}"/>
              </a:ext>
            </a:extLst>
          </p:cNvPr>
          <p:cNvSpPr txBox="1"/>
          <p:nvPr userDrawn="1"/>
        </p:nvSpPr>
        <p:spPr>
          <a:xfrm>
            <a:off x="7031764" y="5092545"/>
            <a:ext cx="2472617" cy="1918859"/>
          </a:xfrm>
          <a:prstGeom prst="rect">
            <a:avLst/>
          </a:prstGeom>
          <a:ln w="9525">
            <a:noFill/>
          </a:ln>
        </p:spPr>
        <p:txBody>
          <a:bodyPr vert="horz" wrap="square" lIns="0" tIns="41910" rIns="0" bIns="0" rtlCol="0">
            <a:spAutoFit/>
          </a:bodyPr>
          <a:lstStyle/>
          <a:p>
            <a:pPr marL="553720" indent="-228600">
              <a:lnSpc>
                <a:spcPts val="1260"/>
              </a:lnSpc>
              <a:spcBef>
                <a:spcPts val="120"/>
              </a:spcBef>
              <a:buFont typeface="Wingdings" panose="05000000000000000000" pitchFamily="2" charset="2"/>
              <a:buChar char="§"/>
              <a:tabLst>
                <a:tab pos="553085" algn="l"/>
                <a:tab pos="553720" algn="l"/>
              </a:tabLst>
            </a:pPr>
            <a:r>
              <a:rPr lang="en-US" sz="1050" dirty="0">
                <a:solidFill>
                  <a:schemeClr val="bg1"/>
                </a:solidFill>
                <a:uFill>
                  <a:solidFill>
                    <a:schemeClr val="bg1"/>
                  </a:solidFill>
                </a:uFill>
                <a:latin typeface="AvenirNext LT Pro Bold" panose="020B0804020202020204" pitchFamily="34" charset="0"/>
                <a:cs typeface="Gotham Bold" pitchFamily="50" charset="0"/>
                <a:hlinkClick r:id="rId13">
                  <a:extLst>
                    <a:ext uri="{A12FA001-AC4F-418D-AE19-62706E023703}">
                      <ahyp:hlinkClr xmlns:ahyp="http://schemas.microsoft.com/office/drawing/2018/hyperlinkcolor" val="tx"/>
                    </a:ext>
                  </a:extLst>
                </a:hlinkClick>
              </a:rPr>
              <a:t>Healthy living resources</a:t>
            </a:r>
            <a:r>
              <a:rPr lang="en-US" sz="1050" dirty="0">
                <a:solidFill>
                  <a:schemeClr val="bg1"/>
                </a:solidFill>
                <a:uFill>
                  <a:solidFill>
                    <a:schemeClr val="bg1"/>
                  </a:solidFill>
                </a:uFill>
                <a:latin typeface="AvenirNext LT Pro Bold" panose="020B0804020202020204" pitchFamily="34" charset="0"/>
                <a:cs typeface="Gotham Bold" pitchFamily="50" charset="0"/>
              </a:rPr>
              <a:t> </a:t>
            </a:r>
            <a:r>
              <a:rPr lang="en-US" sz="1050" i="1" dirty="0">
                <a:solidFill>
                  <a:schemeClr val="bg1"/>
                </a:solidFill>
                <a:latin typeface="AvenirNext LT Pro Regular" panose="020B0504020202020204" pitchFamily="34" charset="0"/>
                <a:cs typeface="Gotham Book" pitchFamily="50" charset="0"/>
              </a:rPr>
              <a:t>Heart and Stroke Foundation</a:t>
            </a:r>
            <a:endParaRPr lang="en-US" sz="1050" i="1" spc="-10" dirty="0">
              <a:solidFill>
                <a:schemeClr val="bg1"/>
              </a:solidFill>
              <a:latin typeface="AvenirNext LT Pro Regular" panose="020B0504020202020204" pitchFamily="34" charset="0"/>
              <a:cs typeface="Gotham Book" pitchFamily="50" charset="0"/>
            </a:endParaRPr>
          </a:p>
          <a:p>
            <a:pPr marL="553720" indent="-228600">
              <a:lnSpc>
                <a:spcPts val="1260"/>
              </a:lnSpc>
              <a:spcBef>
                <a:spcPts val="120"/>
              </a:spcBef>
              <a:buFont typeface="Wingdings" panose="05000000000000000000" pitchFamily="2" charset="2"/>
              <a:buChar char="§"/>
              <a:tabLst>
                <a:tab pos="553085" algn="l"/>
                <a:tab pos="553720" algn="l"/>
              </a:tabLst>
            </a:pPr>
            <a:r>
              <a:rPr lang="en-US" sz="1050"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What</a:t>
            </a:r>
            <a:r>
              <a:rPr lang="en-US" sz="1050" spc="-40"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 </a:t>
            </a:r>
            <a:r>
              <a:rPr lang="en-US" sz="1050"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is</a:t>
            </a:r>
            <a:r>
              <a:rPr lang="en-US" sz="1050" spc="-35"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 </a:t>
            </a:r>
            <a:r>
              <a:rPr lang="en-US" sz="1050"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diabetes,</a:t>
            </a:r>
            <a:r>
              <a:rPr lang="en-US" sz="1050" spc="-35"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 </a:t>
            </a:r>
            <a:r>
              <a:rPr lang="en-US" sz="1050"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signs,</a:t>
            </a:r>
            <a:r>
              <a:rPr lang="en-US" sz="1050" spc="-35"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 </a:t>
            </a:r>
            <a:r>
              <a:rPr lang="en-US" sz="1050"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and</a:t>
            </a:r>
            <a:r>
              <a:rPr lang="en-US" sz="1050" spc="-45"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 </a:t>
            </a:r>
            <a:r>
              <a:rPr lang="en-US" sz="1050" dirty="0">
                <a:solidFill>
                  <a:schemeClr val="bg1"/>
                </a:solidFill>
                <a:uFill>
                  <a:solidFill>
                    <a:schemeClr val="bg1"/>
                  </a:solidFill>
                </a:uFill>
                <a:latin typeface="AvenirNext LT Pro Bold" panose="020B0804020202020204" pitchFamily="34" charset="0"/>
                <a:cs typeface="Gotham Bold" pitchFamily="50" charset="0"/>
                <a:hlinkClick r:id="rId14">
                  <a:extLst>
                    <a:ext uri="{A12FA001-AC4F-418D-AE19-62706E023703}">
                      <ahyp:hlinkClr xmlns:ahyp="http://schemas.microsoft.com/office/drawing/2018/hyperlinkcolor" val="tx"/>
                    </a:ext>
                  </a:extLst>
                </a:hlinkClick>
              </a:rPr>
              <a:t>symptoms</a:t>
            </a:r>
            <a:r>
              <a:rPr lang="en-US" sz="1050" spc="-20" dirty="0">
                <a:solidFill>
                  <a:schemeClr val="bg1"/>
                </a:solidFill>
                <a:uFill>
                  <a:solidFill>
                    <a:srgbClr val="060076"/>
                  </a:solidFill>
                </a:uFill>
                <a:latin typeface="AvenirNext LT Pro Bold" panose="020B0804020202020204" pitchFamily="34" charset="0"/>
                <a:cs typeface="Gotham Bold" pitchFamily="50" charset="0"/>
              </a:rPr>
              <a:t> </a:t>
            </a:r>
            <a:r>
              <a:rPr lang="en-US" sz="1050" i="1" dirty="0">
                <a:solidFill>
                  <a:schemeClr val="bg1"/>
                </a:solidFill>
                <a:latin typeface="AvenirNext LT Pro Regular" panose="020B0504020202020204" pitchFamily="34" charset="0"/>
                <a:cs typeface="Gotham Book" pitchFamily="50" charset="0"/>
              </a:rPr>
              <a:t>Diabetes</a:t>
            </a:r>
            <a:r>
              <a:rPr lang="en-US" sz="1050" i="1" spc="-30" dirty="0">
                <a:solidFill>
                  <a:schemeClr val="bg1"/>
                </a:solidFill>
                <a:latin typeface="AvenirNext LT Pro Regular" panose="020B0504020202020204" pitchFamily="34" charset="0"/>
                <a:cs typeface="Gotham Book" pitchFamily="50" charset="0"/>
              </a:rPr>
              <a:t> </a:t>
            </a:r>
            <a:r>
              <a:rPr lang="en-US" sz="1050" i="1" spc="-10" dirty="0">
                <a:solidFill>
                  <a:schemeClr val="bg1"/>
                </a:solidFill>
                <a:latin typeface="AvenirNext LT Pro Regular" panose="020B0504020202020204"/>
                <a:cs typeface="Gotham Book" pitchFamily="50" charset="0"/>
              </a:rPr>
              <a:t>Canada</a:t>
            </a:r>
            <a:endParaRPr sz="1050" i="1" dirty="0">
              <a:solidFill>
                <a:schemeClr val="bg1"/>
              </a:solidFill>
              <a:latin typeface="AvenirNext LT Pro Regular" panose="020B0504020202020204"/>
              <a:cs typeface="Gotham Book" pitchFamily="50" charset="0"/>
            </a:endParaRPr>
          </a:p>
          <a:p>
            <a:pPr marL="553720" marR="603885" indent="-228600">
              <a:lnSpc>
                <a:spcPts val="1260"/>
              </a:lnSpc>
              <a:spcBef>
                <a:spcPts val="75"/>
              </a:spcBef>
              <a:buFont typeface="Wingdings" panose="05000000000000000000" pitchFamily="2" charset="2"/>
              <a:buChar char="§"/>
              <a:tabLst>
                <a:tab pos="553085" algn="l"/>
                <a:tab pos="553720" algn="l"/>
              </a:tabLst>
            </a:pPr>
            <a:r>
              <a:rPr sz="1050" dirty="0">
                <a:solidFill>
                  <a:schemeClr val="bg1"/>
                </a:solidFill>
                <a:uFill>
                  <a:solidFill>
                    <a:schemeClr val="bg1"/>
                  </a:solidFill>
                </a:uFill>
                <a:latin typeface="AvenirNext LT Pro Bold" panose="020B0804020202020204" pitchFamily="34" charset="0"/>
                <a:cs typeface="Gotham Bold" pitchFamily="50" charset="0"/>
                <a:hlinkClick r:id="rId15">
                  <a:extLst>
                    <a:ext uri="{A12FA001-AC4F-418D-AE19-62706E023703}">
                      <ahyp:hlinkClr xmlns:ahyp="http://schemas.microsoft.com/office/drawing/2018/hyperlinkcolor" val="tx"/>
                    </a:ext>
                  </a:extLst>
                </a:hlinkClick>
              </a:rPr>
              <a:t>Learn</a:t>
            </a:r>
            <a:r>
              <a:rPr sz="1050" spc="-40" dirty="0">
                <a:solidFill>
                  <a:schemeClr val="bg1"/>
                </a:solidFill>
                <a:uFill>
                  <a:solidFill>
                    <a:schemeClr val="bg1"/>
                  </a:solidFill>
                </a:uFill>
                <a:latin typeface="AvenirNext LT Pro Bold" panose="020B0804020202020204" pitchFamily="34" charset="0"/>
                <a:cs typeface="Gotham Bold" pitchFamily="50" charset="0"/>
                <a:hlinkClick r:id="rId15">
                  <a:extLst>
                    <a:ext uri="{A12FA001-AC4F-418D-AE19-62706E023703}">
                      <ahyp:hlinkClr xmlns:ahyp="http://schemas.microsoft.com/office/drawing/2018/hyperlinkcolor" val="tx"/>
                    </a:ext>
                  </a:extLst>
                </a:hlinkClick>
              </a:rPr>
              <a:t> </a:t>
            </a:r>
            <a:r>
              <a:rPr sz="1050" dirty="0">
                <a:solidFill>
                  <a:schemeClr val="bg1"/>
                </a:solidFill>
                <a:uFill>
                  <a:solidFill>
                    <a:schemeClr val="bg1"/>
                  </a:solidFill>
                </a:uFill>
                <a:latin typeface="AvenirNext LT Pro Bold" panose="020B0804020202020204" pitchFamily="34" charset="0"/>
                <a:cs typeface="Gotham Bold" pitchFamily="50" charset="0"/>
                <a:hlinkClick r:id="rId15">
                  <a:extLst>
                    <a:ext uri="{A12FA001-AC4F-418D-AE19-62706E023703}">
                      <ahyp:hlinkClr xmlns:ahyp="http://schemas.microsoft.com/office/drawing/2018/hyperlinkcolor" val="tx"/>
                    </a:ext>
                  </a:extLst>
                </a:hlinkClick>
              </a:rPr>
              <a:t>more</a:t>
            </a:r>
            <a:r>
              <a:rPr sz="1050" spc="-30" dirty="0">
                <a:solidFill>
                  <a:schemeClr val="bg1"/>
                </a:solidFill>
                <a:uFill>
                  <a:solidFill>
                    <a:schemeClr val="bg1"/>
                  </a:solidFill>
                </a:uFill>
                <a:latin typeface="AvenirNext LT Pro Bold" panose="020B0804020202020204" pitchFamily="34" charset="0"/>
                <a:cs typeface="Gotham Bold" pitchFamily="50" charset="0"/>
                <a:hlinkClick r:id="rId15">
                  <a:extLst>
                    <a:ext uri="{A12FA001-AC4F-418D-AE19-62706E023703}">
                      <ahyp:hlinkClr xmlns:ahyp="http://schemas.microsoft.com/office/drawing/2018/hyperlinkcolor" val="tx"/>
                    </a:ext>
                  </a:extLst>
                </a:hlinkClick>
              </a:rPr>
              <a:t> </a:t>
            </a:r>
            <a:r>
              <a:rPr sz="1050" dirty="0">
                <a:solidFill>
                  <a:schemeClr val="bg1"/>
                </a:solidFill>
                <a:uFill>
                  <a:solidFill>
                    <a:schemeClr val="bg1"/>
                  </a:solidFill>
                </a:uFill>
                <a:latin typeface="AvenirNext LT Pro Bold" panose="020B0804020202020204" pitchFamily="34" charset="0"/>
                <a:cs typeface="Gotham Bold" pitchFamily="50" charset="0"/>
                <a:hlinkClick r:id="rId15">
                  <a:extLst>
                    <a:ext uri="{A12FA001-AC4F-418D-AE19-62706E023703}">
                      <ahyp:hlinkClr xmlns:ahyp="http://schemas.microsoft.com/office/drawing/2018/hyperlinkcolor" val="tx"/>
                    </a:ext>
                  </a:extLst>
                </a:hlinkClick>
              </a:rPr>
              <a:t>about</a:t>
            </a:r>
            <a:r>
              <a:rPr sz="1050" spc="-35" dirty="0">
                <a:solidFill>
                  <a:schemeClr val="bg1"/>
                </a:solidFill>
                <a:uFill>
                  <a:solidFill>
                    <a:schemeClr val="bg1"/>
                  </a:solidFill>
                </a:uFill>
                <a:latin typeface="AvenirNext LT Pro Bold" panose="020B0804020202020204" pitchFamily="34" charset="0"/>
                <a:cs typeface="Gotham Bold" pitchFamily="50" charset="0"/>
                <a:hlinkClick r:id="rId15">
                  <a:extLst>
                    <a:ext uri="{A12FA001-AC4F-418D-AE19-62706E023703}">
                      <ahyp:hlinkClr xmlns:ahyp="http://schemas.microsoft.com/office/drawing/2018/hyperlinkcolor" val="tx"/>
                    </a:ext>
                  </a:extLst>
                </a:hlinkClick>
              </a:rPr>
              <a:t> </a:t>
            </a:r>
            <a:r>
              <a:rPr sz="1050" spc="-10" dirty="0">
                <a:solidFill>
                  <a:schemeClr val="bg1"/>
                </a:solidFill>
                <a:uFill>
                  <a:solidFill>
                    <a:schemeClr val="bg1"/>
                  </a:solidFill>
                </a:uFill>
                <a:latin typeface="AvenirNext LT Pro Bold" panose="020B0804020202020204" pitchFamily="34" charset="0"/>
                <a:cs typeface="Gotham Bold" pitchFamily="50" charset="0"/>
                <a:hlinkClick r:id="rId15">
                  <a:extLst>
                    <a:ext uri="{A12FA001-AC4F-418D-AE19-62706E023703}">
                      <ahyp:hlinkClr xmlns:ahyp="http://schemas.microsoft.com/office/drawing/2018/hyperlinkcolor" val="tx"/>
                    </a:ext>
                  </a:extLst>
                </a:hlinkClick>
              </a:rPr>
              <a:t>gestational </a:t>
            </a:r>
            <a:r>
              <a:rPr sz="1050" dirty="0">
                <a:solidFill>
                  <a:schemeClr val="bg1"/>
                </a:solidFill>
                <a:uFill>
                  <a:solidFill>
                    <a:schemeClr val="bg1"/>
                  </a:solidFill>
                </a:uFill>
                <a:latin typeface="AvenirNext LT Pro Bold" panose="020B0804020202020204" pitchFamily="34" charset="0"/>
                <a:cs typeface="Gotham Bold" pitchFamily="50" charset="0"/>
                <a:hlinkClick r:id="rId15">
                  <a:extLst>
                    <a:ext uri="{A12FA001-AC4F-418D-AE19-62706E023703}">
                      <ahyp:hlinkClr xmlns:ahyp="http://schemas.microsoft.com/office/drawing/2018/hyperlinkcolor" val="tx"/>
                    </a:ext>
                  </a:extLst>
                </a:hlinkClick>
              </a:rPr>
              <a:t>diabetes</a:t>
            </a:r>
            <a:r>
              <a:rPr lang="en-US" sz="1050" spc="-30" dirty="0">
                <a:solidFill>
                  <a:schemeClr val="bg1"/>
                </a:solidFill>
                <a:uFill>
                  <a:solidFill>
                    <a:schemeClr val="bg1"/>
                  </a:solidFill>
                </a:uFill>
                <a:latin typeface="AvenirNext LT Pro Bold" panose="020B0804020202020204" pitchFamily="34" charset="0"/>
                <a:cs typeface="Gotham Bold" pitchFamily="50" charset="0"/>
              </a:rPr>
              <a:t> </a:t>
            </a:r>
            <a:r>
              <a:rPr sz="1050" i="1" dirty="0">
                <a:solidFill>
                  <a:schemeClr val="bg1"/>
                </a:solidFill>
                <a:latin typeface="AvenirNext LT Pro Regular" panose="020B0504020202020204"/>
                <a:cs typeface="Gotham Book" pitchFamily="50" charset="0"/>
              </a:rPr>
              <a:t>811</a:t>
            </a:r>
            <a:r>
              <a:rPr sz="1050" i="1" spc="-25" dirty="0">
                <a:solidFill>
                  <a:schemeClr val="bg1"/>
                </a:solidFill>
                <a:latin typeface="AvenirNext LT Pro Regular" panose="020B0504020202020204"/>
                <a:cs typeface="Gotham Book" pitchFamily="50" charset="0"/>
              </a:rPr>
              <a:t> </a:t>
            </a:r>
            <a:r>
              <a:rPr sz="1050" i="1" dirty="0">
                <a:solidFill>
                  <a:schemeClr val="bg1"/>
                </a:solidFill>
                <a:latin typeface="AvenirNext LT Pro Regular" panose="020B0504020202020204"/>
                <a:cs typeface="Gotham Book" pitchFamily="50" charset="0"/>
              </a:rPr>
              <a:t>Nova</a:t>
            </a:r>
            <a:r>
              <a:rPr sz="1050" i="1" spc="-25" dirty="0">
                <a:solidFill>
                  <a:schemeClr val="bg1"/>
                </a:solidFill>
                <a:latin typeface="AvenirNext LT Pro Regular" panose="020B0504020202020204"/>
                <a:cs typeface="Gotham Book" pitchFamily="50" charset="0"/>
              </a:rPr>
              <a:t> </a:t>
            </a:r>
            <a:r>
              <a:rPr sz="1050" i="1" spc="-10" dirty="0">
                <a:solidFill>
                  <a:schemeClr val="bg1"/>
                </a:solidFill>
                <a:latin typeface="AvenirNext LT Pro Regular" panose="020B0504020202020204"/>
                <a:cs typeface="Gotham Book" pitchFamily="50" charset="0"/>
              </a:rPr>
              <a:t>Scotia</a:t>
            </a:r>
            <a:endParaRPr sz="1050" i="1" dirty="0">
              <a:solidFill>
                <a:schemeClr val="bg1"/>
              </a:solidFill>
              <a:latin typeface="AvenirNext LT Pro Regular" panose="020B0504020202020204"/>
              <a:cs typeface="Gotham Book" pitchFamily="50" charset="0"/>
            </a:endParaRPr>
          </a:p>
          <a:p>
            <a:pPr marL="553720" indent="-228600">
              <a:lnSpc>
                <a:spcPts val="1260"/>
              </a:lnSpc>
              <a:spcBef>
                <a:spcPts val="120"/>
              </a:spcBef>
              <a:buFont typeface="Wingdings" panose="05000000000000000000" pitchFamily="2" charset="2"/>
              <a:buChar char="§"/>
              <a:tabLst>
                <a:tab pos="553085" algn="l"/>
                <a:tab pos="553720" algn="l"/>
              </a:tabLst>
            </a:pPr>
            <a:r>
              <a:rPr sz="1050" dirty="0">
                <a:solidFill>
                  <a:schemeClr val="bg1"/>
                </a:solidFill>
                <a:uFill>
                  <a:solidFill>
                    <a:schemeClr val="bg1"/>
                  </a:solidFill>
                </a:uFill>
                <a:latin typeface="AvenirNext LT Pro Bold" panose="020B0804020202020204" pitchFamily="34" charset="0"/>
                <a:cs typeface="Gotham Bold" pitchFamily="50" charset="0"/>
                <a:hlinkClick r:id="rId16">
                  <a:extLst>
                    <a:ext uri="{A12FA001-AC4F-418D-AE19-62706E023703}">
                      <ahyp:hlinkClr xmlns:ahyp="http://schemas.microsoft.com/office/drawing/2018/hyperlinkcolor" val="tx"/>
                    </a:ext>
                  </a:extLst>
                </a:hlinkClick>
              </a:rPr>
              <a:t>Canada's</a:t>
            </a:r>
            <a:r>
              <a:rPr sz="1050" spc="-30" dirty="0">
                <a:solidFill>
                  <a:schemeClr val="bg1"/>
                </a:solidFill>
                <a:uFill>
                  <a:solidFill>
                    <a:schemeClr val="bg1"/>
                  </a:solidFill>
                </a:uFill>
                <a:latin typeface="AvenirNext LT Pro Bold" panose="020B0804020202020204" pitchFamily="34" charset="0"/>
                <a:cs typeface="Gotham Bold" pitchFamily="50" charset="0"/>
                <a:hlinkClick r:id="rId16">
                  <a:extLst>
                    <a:ext uri="{A12FA001-AC4F-418D-AE19-62706E023703}">
                      <ahyp:hlinkClr xmlns:ahyp="http://schemas.microsoft.com/office/drawing/2018/hyperlinkcolor" val="tx"/>
                    </a:ext>
                  </a:extLst>
                </a:hlinkClick>
              </a:rPr>
              <a:t> </a:t>
            </a:r>
            <a:r>
              <a:rPr sz="1050" dirty="0">
                <a:solidFill>
                  <a:schemeClr val="bg1"/>
                </a:solidFill>
                <a:uFill>
                  <a:solidFill>
                    <a:schemeClr val="bg1"/>
                  </a:solidFill>
                </a:uFill>
                <a:latin typeface="AvenirNext LT Pro Bold" panose="020B0804020202020204" pitchFamily="34" charset="0"/>
                <a:cs typeface="Gotham Bold" pitchFamily="50" charset="0"/>
                <a:hlinkClick r:id="rId16">
                  <a:extLst>
                    <a:ext uri="{A12FA001-AC4F-418D-AE19-62706E023703}">
                      <ahyp:hlinkClr xmlns:ahyp="http://schemas.microsoft.com/office/drawing/2018/hyperlinkcolor" val="tx"/>
                    </a:ext>
                  </a:extLst>
                </a:hlinkClick>
              </a:rPr>
              <a:t>food</a:t>
            </a:r>
            <a:r>
              <a:rPr sz="1050" spc="-30" dirty="0">
                <a:solidFill>
                  <a:schemeClr val="bg1"/>
                </a:solidFill>
                <a:uFill>
                  <a:solidFill>
                    <a:schemeClr val="bg1"/>
                  </a:solidFill>
                </a:uFill>
                <a:latin typeface="AvenirNext LT Pro Bold" panose="020B0804020202020204" pitchFamily="34" charset="0"/>
                <a:cs typeface="Gotham Bold" pitchFamily="50" charset="0"/>
                <a:hlinkClick r:id="rId16">
                  <a:extLst>
                    <a:ext uri="{A12FA001-AC4F-418D-AE19-62706E023703}">
                      <ahyp:hlinkClr xmlns:ahyp="http://schemas.microsoft.com/office/drawing/2018/hyperlinkcolor" val="tx"/>
                    </a:ext>
                  </a:extLst>
                </a:hlinkClick>
              </a:rPr>
              <a:t> </a:t>
            </a:r>
            <a:r>
              <a:rPr sz="1050" dirty="0">
                <a:solidFill>
                  <a:schemeClr val="bg1"/>
                </a:solidFill>
                <a:uFill>
                  <a:solidFill>
                    <a:schemeClr val="bg1"/>
                  </a:solidFill>
                </a:uFill>
                <a:latin typeface="AvenirNext LT Pro Bold" panose="020B0804020202020204" pitchFamily="34" charset="0"/>
                <a:cs typeface="Gotham Bold" pitchFamily="50" charset="0"/>
                <a:hlinkClick r:id="rId16">
                  <a:extLst>
                    <a:ext uri="{A12FA001-AC4F-418D-AE19-62706E023703}">
                      <ahyp:hlinkClr xmlns:ahyp="http://schemas.microsoft.com/office/drawing/2018/hyperlinkcolor" val="tx"/>
                    </a:ext>
                  </a:extLst>
                </a:hlinkClick>
              </a:rPr>
              <a:t>guide</a:t>
            </a:r>
            <a:r>
              <a:rPr sz="1050" spc="-30" dirty="0">
                <a:solidFill>
                  <a:schemeClr val="bg1"/>
                </a:solidFill>
                <a:uFill>
                  <a:solidFill>
                    <a:schemeClr val="bg1"/>
                  </a:solidFill>
                </a:uFill>
                <a:latin typeface="AvenirNext LT Pro Bold" panose="020B0804020202020204" pitchFamily="34" charset="0"/>
                <a:cs typeface="Gotham Bold" pitchFamily="50" charset="0"/>
              </a:rPr>
              <a:t> </a:t>
            </a:r>
            <a:r>
              <a:rPr lang="en-US" sz="1050" spc="-30" dirty="0">
                <a:solidFill>
                  <a:schemeClr val="bg1"/>
                </a:solidFill>
                <a:uFill>
                  <a:solidFill>
                    <a:schemeClr val="bg1"/>
                  </a:solidFill>
                </a:uFill>
                <a:latin typeface="AvenirNext LT Pro Bold" panose="020B0804020202020204" pitchFamily="34" charset="0"/>
                <a:cs typeface="Gotham Bold" pitchFamily="50" charset="0"/>
              </a:rPr>
              <a:t>  </a:t>
            </a:r>
            <a:r>
              <a:rPr sz="1050" i="1" dirty="0">
                <a:solidFill>
                  <a:schemeClr val="bg1"/>
                </a:solidFill>
                <a:latin typeface="AvenirNext LT Pro Regular" panose="020B0504020202020204"/>
                <a:cs typeface="Gotham Book" pitchFamily="50" charset="0"/>
              </a:rPr>
              <a:t>Government</a:t>
            </a:r>
            <a:r>
              <a:rPr sz="1050" i="1" spc="-20" dirty="0">
                <a:solidFill>
                  <a:schemeClr val="bg1"/>
                </a:solidFill>
                <a:latin typeface="AvenirNext LT Pro Regular" panose="020B0504020202020204"/>
                <a:cs typeface="Gotham Book" pitchFamily="50" charset="0"/>
              </a:rPr>
              <a:t> </a:t>
            </a:r>
            <a:r>
              <a:rPr sz="1050" i="1" dirty="0">
                <a:solidFill>
                  <a:schemeClr val="bg1"/>
                </a:solidFill>
                <a:latin typeface="AvenirNext LT Pro Regular" panose="020B0504020202020204"/>
                <a:cs typeface="Gotham Book" pitchFamily="50" charset="0"/>
              </a:rPr>
              <a:t>of</a:t>
            </a:r>
            <a:r>
              <a:rPr sz="1050" i="1" spc="-30" dirty="0">
                <a:solidFill>
                  <a:schemeClr val="bg1"/>
                </a:solidFill>
                <a:latin typeface="AvenirNext LT Pro Regular" panose="020B0504020202020204"/>
                <a:cs typeface="Gotham Book" pitchFamily="50" charset="0"/>
              </a:rPr>
              <a:t> </a:t>
            </a:r>
            <a:r>
              <a:rPr sz="1050" i="1" spc="-10" dirty="0">
                <a:solidFill>
                  <a:schemeClr val="bg1"/>
                </a:solidFill>
                <a:latin typeface="AvenirNext LT Pro Regular" panose="020B0504020202020204"/>
                <a:cs typeface="Gotham Book" pitchFamily="50" charset="0"/>
              </a:rPr>
              <a:t>Canada</a:t>
            </a:r>
            <a:endParaRPr lang="en-US" sz="1050" i="1" spc="-10" dirty="0">
              <a:solidFill>
                <a:schemeClr val="bg1"/>
              </a:solidFill>
              <a:latin typeface="AvenirNext LT Pro Regular" panose="020B0504020202020204"/>
              <a:cs typeface="Gotham Book" pitchFamily="50" charset="0"/>
            </a:endParaRPr>
          </a:p>
          <a:p>
            <a:pPr marL="553720" indent="-228600">
              <a:lnSpc>
                <a:spcPts val="1260"/>
              </a:lnSpc>
              <a:spcBef>
                <a:spcPts val="120"/>
              </a:spcBef>
              <a:buFont typeface="Wingdings" panose="05000000000000000000" pitchFamily="2" charset="2"/>
              <a:buChar char="§"/>
              <a:tabLst>
                <a:tab pos="553085" algn="l"/>
                <a:tab pos="553720" algn="l"/>
              </a:tabLst>
            </a:pPr>
            <a:r>
              <a:rPr lang="en-US" sz="1050" dirty="0">
                <a:solidFill>
                  <a:schemeClr val="bg1"/>
                </a:solidFill>
                <a:latin typeface="AvenirNext LT Pro Bold" panose="020B0804020202020204" pitchFamily="34" charset="0"/>
                <a:cs typeface="Gotham Book" pitchFamily="50" charset="0"/>
                <a:hlinkClick r:id="rId17">
                  <a:extLst>
                    <a:ext uri="{A12FA001-AC4F-418D-AE19-62706E023703}">
                      <ahyp:hlinkClr xmlns:ahyp="http://schemas.microsoft.com/office/drawing/2018/hyperlinkcolor" val="tx"/>
                    </a:ext>
                  </a:extLst>
                </a:hlinkClick>
              </a:rPr>
              <a:t>Glycemic Index</a:t>
            </a:r>
            <a:endParaRPr lang="en-US" sz="1050" i="1" dirty="0">
              <a:solidFill>
                <a:schemeClr val="bg1"/>
              </a:solidFill>
              <a:latin typeface="AvenirNext LT Pro Bold" panose="020B0804020202020204" pitchFamily="34" charset="0"/>
              <a:cs typeface="Gotham Book" pitchFamily="50" charset="0"/>
            </a:endParaRPr>
          </a:p>
          <a:p>
            <a:pPr marL="325120">
              <a:lnSpc>
                <a:spcPts val="1260"/>
              </a:lnSpc>
              <a:spcBef>
                <a:spcPts val="120"/>
              </a:spcBef>
              <a:tabLst>
                <a:tab pos="553085" algn="l"/>
                <a:tab pos="553720" algn="l"/>
              </a:tabLst>
            </a:pPr>
            <a:r>
              <a:rPr lang="en-US" sz="1050" i="1" dirty="0">
                <a:solidFill>
                  <a:schemeClr val="bg1"/>
                </a:solidFill>
                <a:latin typeface="AvenirNext LT Pro Regular" panose="020B0504020202020204"/>
                <a:cs typeface="Gotham Book" pitchFamily="50" charset="0"/>
              </a:rPr>
              <a:t>	Diabetes of Canada</a:t>
            </a:r>
            <a:endParaRPr sz="1050" i="1" dirty="0">
              <a:solidFill>
                <a:schemeClr val="bg1"/>
              </a:solidFill>
              <a:latin typeface="AvenirNext LT Pro Regular" panose="020B0504020202020204"/>
              <a:cs typeface="Gotham Book" pitchFamily="50" charset="0"/>
            </a:endParaRPr>
          </a:p>
        </p:txBody>
      </p:sp>
    </p:spTree>
    <p:extLst>
      <p:ext uri="{BB962C8B-B14F-4D97-AF65-F5344CB8AC3E}">
        <p14:creationId xmlns:p14="http://schemas.microsoft.com/office/powerpoint/2010/main" val="1281799006"/>
      </p:ext>
    </p:extLst>
  </p:cSld>
  <p:clrMap bg1="lt1" tx1="dk1" bg2="lt2" tx2="dk2" accent1="accent1" accent2="accent2" accent3="accent3" accent4="accent4" accent5="accent5" accent6="accent6" hlink="hlink" folHlink="folHlink"/>
  <p:sldLayoutIdLst>
    <p:sldLayoutId id="214748366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6B1C41-F8F8-4924-1CBF-3414E374756C}"/>
              </a:ext>
            </a:extLst>
          </p:cNvPr>
          <p:cNvSpPr/>
          <p:nvPr userDrawn="1"/>
        </p:nvSpPr>
        <p:spPr>
          <a:xfrm>
            <a:off x="762000" y="7017648"/>
            <a:ext cx="4060914" cy="102243"/>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4D58D16-F6CF-77EE-0FD6-13D14A8410C3}"/>
              </a:ext>
            </a:extLst>
          </p:cNvPr>
          <p:cNvSpPr/>
          <p:nvPr userDrawn="1"/>
        </p:nvSpPr>
        <p:spPr>
          <a:xfrm>
            <a:off x="0" y="2185101"/>
            <a:ext cx="6172189" cy="81530"/>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4211968C-F9DC-2633-E90F-E28C8775FBFB}"/>
              </a:ext>
            </a:extLst>
          </p:cNvPr>
          <p:cNvSpPr/>
          <p:nvPr userDrawn="1"/>
        </p:nvSpPr>
        <p:spPr>
          <a:xfrm>
            <a:off x="762000" y="2955362"/>
            <a:ext cx="4060914" cy="4026834"/>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65" name="Rectangle 64">
            <a:extLst>
              <a:ext uri="{FF2B5EF4-FFF2-40B4-BE49-F238E27FC236}">
                <a16:creationId xmlns:a16="http://schemas.microsoft.com/office/drawing/2014/main" id="{86C2FBC2-99B0-F5B3-15E6-6028AFD35EBC}"/>
              </a:ext>
            </a:extLst>
          </p:cNvPr>
          <p:cNvSpPr/>
          <p:nvPr userDrawn="1"/>
        </p:nvSpPr>
        <p:spPr>
          <a:xfrm>
            <a:off x="5526773" y="4089787"/>
            <a:ext cx="4060915" cy="2892409"/>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grpSp>
        <p:nvGrpSpPr>
          <p:cNvPr id="66" name="Group 65">
            <a:extLst>
              <a:ext uri="{FF2B5EF4-FFF2-40B4-BE49-F238E27FC236}">
                <a16:creationId xmlns:a16="http://schemas.microsoft.com/office/drawing/2014/main" id="{E13B81E4-4484-C0BF-7B6F-A36892CEB2AB}"/>
              </a:ext>
            </a:extLst>
          </p:cNvPr>
          <p:cNvGrpSpPr/>
          <p:nvPr userDrawn="1"/>
        </p:nvGrpSpPr>
        <p:grpSpPr>
          <a:xfrm>
            <a:off x="2398218" y="2548490"/>
            <a:ext cx="788477" cy="788477"/>
            <a:chOff x="-859440" y="3789945"/>
            <a:chExt cx="788477" cy="788477"/>
          </a:xfrm>
        </p:grpSpPr>
        <p:sp>
          <p:nvSpPr>
            <p:cNvPr id="67" name="Oval 66">
              <a:extLst>
                <a:ext uri="{FF2B5EF4-FFF2-40B4-BE49-F238E27FC236}">
                  <a16:creationId xmlns:a16="http://schemas.microsoft.com/office/drawing/2014/main" id="{964BC2F4-42BC-E91B-FC9B-2E7A7BC07E72}"/>
                </a:ext>
              </a:extLst>
            </p:cNvPr>
            <p:cNvSpPr/>
            <p:nvPr/>
          </p:nvSpPr>
          <p:spPr>
            <a:xfrm>
              <a:off x="-859440" y="3789945"/>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bject 10">
              <a:extLst>
                <a:ext uri="{FF2B5EF4-FFF2-40B4-BE49-F238E27FC236}">
                  <a16:creationId xmlns:a16="http://schemas.microsoft.com/office/drawing/2014/main" id="{5B699A83-6CCF-F8A9-EE59-7EB5D59AB846}"/>
                </a:ext>
              </a:extLst>
            </p:cNvPr>
            <p:cNvSpPr txBox="1"/>
            <p:nvPr/>
          </p:nvSpPr>
          <p:spPr>
            <a:xfrm>
              <a:off x="-779269" y="3878711"/>
              <a:ext cx="596840" cy="565068"/>
            </a:xfrm>
            <a:prstGeom prst="rect">
              <a:avLst/>
            </a:prstGeom>
            <a:ln w="6350">
              <a:noFill/>
            </a:ln>
          </p:spPr>
          <p:txBody>
            <a:bodyPr vert="horz" wrap="square" lIns="0" tIns="48260" rIns="0" bIns="0" rtlCol="0">
              <a:noAutofit/>
            </a:bodyPr>
            <a:lstStyle/>
            <a:p>
              <a:pPr marL="117475" marR="110489" algn="ctr"/>
              <a:r>
                <a:rPr lang="en-US" sz="3400" dirty="0">
                  <a:solidFill>
                    <a:schemeClr val="bg1"/>
                  </a:solidFill>
                  <a:latin typeface="AvenirNext LT Pro Bold" panose="020B0804020202020204" pitchFamily="34" charset="0"/>
                  <a:cs typeface="Gotham Black" pitchFamily="50" charset="0"/>
                </a:rPr>
                <a:t>1</a:t>
              </a:r>
              <a:endParaRPr sz="3400" dirty="0">
                <a:solidFill>
                  <a:schemeClr val="bg1"/>
                </a:solidFill>
                <a:latin typeface="AvenirNext LT Pro Bold" panose="020B0804020202020204" pitchFamily="34" charset="0"/>
                <a:cs typeface="Gotham Black" pitchFamily="50" charset="0"/>
              </a:endParaRPr>
            </a:p>
          </p:txBody>
        </p:sp>
      </p:grpSp>
      <p:grpSp>
        <p:nvGrpSpPr>
          <p:cNvPr id="71" name="Group 70">
            <a:extLst>
              <a:ext uri="{FF2B5EF4-FFF2-40B4-BE49-F238E27FC236}">
                <a16:creationId xmlns:a16="http://schemas.microsoft.com/office/drawing/2014/main" id="{DD0EA01A-4388-D99B-65F6-E874FA7BE318}"/>
              </a:ext>
            </a:extLst>
          </p:cNvPr>
          <p:cNvGrpSpPr/>
          <p:nvPr userDrawn="1"/>
        </p:nvGrpSpPr>
        <p:grpSpPr>
          <a:xfrm>
            <a:off x="7156728" y="3709992"/>
            <a:ext cx="788477" cy="788477"/>
            <a:chOff x="-699715" y="3789945"/>
            <a:chExt cx="788477" cy="788477"/>
          </a:xfrm>
        </p:grpSpPr>
        <p:sp>
          <p:nvSpPr>
            <p:cNvPr id="73" name="Oval 72">
              <a:extLst>
                <a:ext uri="{FF2B5EF4-FFF2-40B4-BE49-F238E27FC236}">
                  <a16:creationId xmlns:a16="http://schemas.microsoft.com/office/drawing/2014/main" id="{7AB9C0A7-C000-A121-CABE-227FFDC1BFA7}"/>
                </a:ext>
              </a:extLst>
            </p:cNvPr>
            <p:cNvSpPr/>
            <p:nvPr/>
          </p:nvSpPr>
          <p:spPr>
            <a:xfrm>
              <a:off x="-699715" y="3789945"/>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bject 10">
              <a:extLst>
                <a:ext uri="{FF2B5EF4-FFF2-40B4-BE49-F238E27FC236}">
                  <a16:creationId xmlns:a16="http://schemas.microsoft.com/office/drawing/2014/main" id="{68F7FAD6-63DD-10C7-9149-08480866E533}"/>
                </a:ext>
              </a:extLst>
            </p:cNvPr>
            <p:cNvSpPr txBox="1"/>
            <p:nvPr/>
          </p:nvSpPr>
          <p:spPr>
            <a:xfrm>
              <a:off x="-603897" y="3876241"/>
              <a:ext cx="596840" cy="565068"/>
            </a:xfrm>
            <a:prstGeom prst="rect">
              <a:avLst/>
            </a:prstGeom>
            <a:ln w="6350">
              <a:noFill/>
            </a:ln>
          </p:spPr>
          <p:txBody>
            <a:bodyPr vert="horz" wrap="square" lIns="0" tIns="48260" rIns="0" bIns="0" rtlCol="0">
              <a:noAutofit/>
            </a:bodyPr>
            <a:lstStyle/>
            <a:p>
              <a:pPr marL="117475" marR="110489" algn="ctr"/>
              <a:r>
                <a:rPr lang="en-US" sz="3400" dirty="0">
                  <a:solidFill>
                    <a:schemeClr val="bg1"/>
                  </a:solidFill>
                  <a:latin typeface="AvenirNext LT Pro Bold" panose="020B0804020202020204" pitchFamily="34" charset="0"/>
                  <a:cs typeface="Gotham Black" pitchFamily="50" charset="0"/>
                </a:rPr>
                <a:t>2</a:t>
              </a:r>
              <a:endParaRPr sz="3400" dirty="0">
                <a:solidFill>
                  <a:schemeClr val="bg1"/>
                </a:solidFill>
                <a:latin typeface="AvenirNext LT Pro Bold" panose="020B0804020202020204" pitchFamily="34" charset="0"/>
                <a:cs typeface="Gotham Black" pitchFamily="50" charset="0"/>
              </a:endParaRPr>
            </a:p>
          </p:txBody>
        </p:sp>
      </p:grpSp>
      <p:grpSp>
        <p:nvGrpSpPr>
          <p:cNvPr id="76" name="Group 75">
            <a:extLst>
              <a:ext uri="{FF2B5EF4-FFF2-40B4-BE49-F238E27FC236}">
                <a16:creationId xmlns:a16="http://schemas.microsoft.com/office/drawing/2014/main" id="{830A00B1-AEF4-230C-46AC-43B7813A3959}"/>
              </a:ext>
            </a:extLst>
          </p:cNvPr>
          <p:cNvGrpSpPr/>
          <p:nvPr userDrawn="1"/>
        </p:nvGrpSpPr>
        <p:grpSpPr>
          <a:xfrm>
            <a:off x="10" y="1682379"/>
            <a:ext cx="6172189" cy="472529"/>
            <a:chOff x="-3540053" y="3038310"/>
            <a:chExt cx="4187528" cy="472529"/>
          </a:xfrm>
        </p:grpSpPr>
        <p:sp>
          <p:nvSpPr>
            <p:cNvPr id="77" name="Rectangle 76">
              <a:extLst>
                <a:ext uri="{FF2B5EF4-FFF2-40B4-BE49-F238E27FC236}">
                  <a16:creationId xmlns:a16="http://schemas.microsoft.com/office/drawing/2014/main" id="{E251F903-1FDC-FF9E-F27E-5CEC80D19A4A}"/>
                </a:ext>
              </a:extLst>
            </p:cNvPr>
            <p:cNvSpPr/>
            <p:nvPr/>
          </p:nvSpPr>
          <p:spPr>
            <a:xfrm>
              <a:off x="-3540053" y="3038310"/>
              <a:ext cx="4187528" cy="472529"/>
            </a:xfrm>
            <a:prstGeom prst="rect">
              <a:avLst/>
            </a:prstGeom>
            <a:solidFill>
              <a:srgbClr val="B0B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sp>
          <p:nvSpPr>
            <p:cNvPr id="78" name="object 3">
              <a:extLst>
                <a:ext uri="{FF2B5EF4-FFF2-40B4-BE49-F238E27FC236}">
                  <a16:creationId xmlns:a16="http://schemas.microsoft.com/office/drawing/2014/main" id="{9D569708-E92B-B161-94BA-3A00F8A85B6A}"/>
                </a:ext>
              </a:extLst>
            </p:cNvPr>
            <p:cNvSpPr txBox="1"/>
            <p:nvPr/>
          </p:nvSpPr>
          <p:spPr>
            <a:xfrm>
              <a:off x="-3458557" y="3062849"/>
              <a:ext cx="4000529" cy="363498"/>
            </a:xfrm>
            <a:prstGeom prst="rect">
              <a:avLst/>
            </a:prstGeom>
          </p:spPr>
          <p:txBody>
            <a:bodyPr vert="horz" wrap="square" lIns="0" tIns="6350" rIns="0" bIns="0" rtlCol="0">
              <a:noAutofit/>
            </a:bodyPr>
            <a:lstStyle/>
            <a:p>
              <a:pPr marL="93980">
                <a:lnSpc>
                  <a:spcPts val="1600"/>
                </a:lnSpc>
                <a:spcBef>
                  <a:spcPts val="310"/>
                </a:spcBef>
              </a:pPr>
              <a:r>
                <a:rPr lang="en-US" sz="1150" dirty="0">
                  <a:solidFill>
                    <a:srgbClr val="060076"/>
                  </a:solidFill>
                  <a:latin typeface="AvenirNext LT Pro Regular" panose="020B0504020202020204" pitchFamily="34" charset="0"/>
                  <a:cs typeface="Gotham Book" pitchFamily="50" charset="0"/>
                </a:rPr>
                <a:t>Before</a:t>
              </a:r>
              <a:r>
                <a:rPr lang="en-US" sz="1150" spc="-20" dirty="0">
                  <a:solidFill>
                    <a:srgbClr val="060076"/>
                  </a:solidFill>
                  <a:latin typeface="AvenirNext LT Pro Regular" panose="020B0504020202020204" pitchFamily="34" charset="0"/>
                  <a:cs typeface="Gotham Book" pitchFamily="50" charset="0"/>
                </a:rPr>
                <a:t> </a:t>
              </a:r>
              <a:r>
                <a:rPr lang="en-US" sz="1150" dirty="0">
                  <a:solidFill>
                    <a:srgbClr val="060076"/>
                  </a:solidFill>
                  <a:latin typeface="AvenirNext LT Pro Regular" panose="020B0504020202020204" pitchFamily="34" charset="0"/>
                  <a:cs typeface="Gotham Book" pitchFamily="50" charset="0"/>
                </a:rPr>
                <a:t>applying</a:t>
              </a:r>
              <a:r>
                <a:rPr lang="en-US" sz="1150" spc="-15" dirty="0">
                  <a:solidFill>
                    <a:srgbClr val="060076"/>
                  </a:solidFill>
                  <a:latin typeface="AvenirNext LT Pro Regular" panose="020B0504020202020204" pitchFamily="34" charset="0"/>
                  <a:cs typeface="Gotham Book" pitchFamily="50" charset="0"/>
                </a:rPr>
                <a:t> </a:t>
              </a:r>
              <a:r>
                <a:rPr lang="en-US" sz="1150" dirty="0">
                  <a:solidFill>
                    <a:srgbClr val="060076"/>
                  </a:solidFill>
                  <a:latin typeface="AvenirNext LT Pro Regular" panose="020B0504020202020204" pitchFamily="34" charset="0"/>
                  <a:cs typeface="Gotham Book" pitchFamily="50" charset="0"/>
                </a:rPr>
                <a:t>for</a:t>
              </a:r>
              <a:r>
                <a:rPr lang="en-US" sz="1150" spc="-10" dirty="0">
                  <a:solidFill>
                    <a:srgbClr val="060076"/>
                  </a:solidFill>
                  <a:latin typeface="AvenirNext LT Pro Regular" panose="020B0504020202020204" pitchFamily="34" charset="0"/>
                  <a:cs typeface="Gotham Book" pitchFamily="50" charset="0"/>
                </a:rPr>
                <a:t> </a:t>
              </a:r>
              <a:r>
                <a:rPr lang="en-US" sz="1150" dirty="0">
                  <a:solidFill>
                    <a:srgbClr val="060076"/>
                  </a:solidFill>
                  <a:latin typeface="AvenirNext LT Pro Regular" panose="020B0504020202020204" pitchFamily="34" charset="0"/>
                  <a:cs typeface="Gotham Book" pitchFamily="50" charset="0"/>
                </a:rPr>
                <a:t>any</a:t>
              </a:r>
              <a:r>
                <a:rPr lang="en-US" sz="1150" spc="-15" dirty="0">
                  <a:solidFill>
                    <a:srgbClr val="060076"/>
                  </a:solidFill>
                  <a:latin typeface="AvenirNext LT Pro Regular" panose="020B0504020202020204" pitchFamily="34" charset="0"/>
                  <a:cs typeface="Gotham Book" pitchFamily="50" charset="0"/>
                </a:rPr>
                <a:t> </a:t>
              </a:r>
              <a:r>
                <a:rPr lang="en-US" sz="1150" dirty="0">
                  <a:solidFill>
                    <a:srgbClr val="060076"/>
                  </a:solidFill>
                  <a:latin typeface="AvenirNext LT Pro Regular" panose="020B0504020202020204" pitchFamily="34" charset="0"/>
                  <a:cs typeface="Gotham Book" pitchFamily="50" charset="0"/>
                </a:rPr>
                <a:t>provincial</a:t>
              </a:r>
              <a:r>
                <a:rPr lang="en-US" sz="1150" spc="-15" dirty="0">
                  <a:solidFill>
                    <a:srgbClr val="060076"/>
                  </a:solidFill>
                  <a:latin typeface="AvenirNext LT Pro Regular" panose="020B0504020202020204" pitchFamily="34" charset="0"/>
                  <a:cs typeface="Gotham Book" pitchFamily="50" charset="0"/>
                </a:rPr>
                <a:t> </a:t>
              </a:r>
              <a:r>
                <a:rPr lang="en-US" sz="1150" dirty="0">
                  <a:solidFill>
                    <a:srgbClr val="060076"/>
                  </a:solidFill>
                  <a:latin typeface="AvenirNext LT Pro Regular" panose="020B0504020202020204" pitchFamily="34" charset="0"/>
                  <a:cs typeface="Gotham Book" pitchFamily="50" charset="0"/>
                </a:rPr>
                <a:t>supports,</a:t>
              </a:r>
              <a:r>
                <a:rPr lang="en-US" sz="1150" spc="-10" dirty="0">
                  <a:solidFill>
                    <a:srgbClr val="060076"/>
                  </a:solidFill>
                  <a:latin typeface="AvenirNext LT Pro Regular" panose="020B0504020202020204" pitchFamily="34" charset="0"/>
                  <a:cs typeface="Gotham Book" pitchFamily="50" charset="0"/>
                </a:rPr>
                <a:t> </a:t>
              </a:r>
              <a:r>
                <a:rPr lang="en-US" sz="1150" dirty="0">
                  <a:solidFill>
                    <a:srgbClr val="060076"/>
                  </a:solidFill>
                  <a:latin typeface="AvenirNext LT Pro Regular" panose="020B0504020202020204" pitchFamily="34" charset="0"/>
                  <a:cs typeface="Gotham Book" pitchFamily="50" charset="0"/>
                </a:rPr>
                <a:t>you</a:t>
              </a:r>
              <a:r>
                <a:rPr lang="en-US" sz="1150" spc="-15" dirty="0">
                  <a:solidFill>
                    <a:srgbClr val="060076"/>
                  </a:solidFill>
                  <a:latin typeface="AvenirNext LT Pro Regular" panose="020B0504020202020204" pitchFamily="34" charset="0"/>
                  <a:cs typeface="Gotham Book" pitchFamily="50" charset="0"/>
                </a:rPr>
                <a:t> </a:t>
              </a:r>
              <a:r>
                <a:rPr lang="en-US" sz="1150" dirty="0">
                  <a:solidFill>
                    <a:srgbClr val="060076"/>
                  </a:solidFill>
                  <a:latin typeface="AvenirNext LT Pro Regular" panose="020B0504020202020204" pitchFamily="34" charset="0"/>
                  <a:cs typeface="Gotham Book" pitchFamily="50" charset="0"/>
                </a:rPr>
                <a:t>must</a:t>
              </a:r>
              <a:r>
                <a:rPr lang="en-US" sz="1150" spc="-5" dirty="0">
                  <a:solidFill>
                    <a:srgbClr val="060076"/>
                  </a:solidFill>
                  <a:latin typeface="AvenirNext LT Pro Regular" panose="020B0504020202020204" pitchFamily="34" charset="0"/>
                  <a:cs typeface="Gotham Book" pitchFamily="50" charset="0"/>
                </a:rPr>
                <a:t> </a:t>
              </a:r>
              <a:r>
                <a:rPr lang="en-US" sz="1150" dirty="0">
                  <a:solidFill>
                    <a:srgbClr val="060076"/>
                  </a:solidFill>
                  <a:latin typeface="AvenirNext LT Pro Regular" panose="020B0504020202020204" pitchFamily="34" charset="0"/>
                  <a:cs typeface="Gotham Book" pitchFamily="50" charset="0"/>
                </a:rPr>
                <a:t>exhaust</a:t>
              </a:r>
              <a:r>
                <a:rPr lang="en-US" sz="1150" spc="-10" dirty="0">
                  <a:solidFill>
                    <a:srgbClr val="060076"/>
                  </a:solidFill>
                  <a:latin typeface="AvenirNext LT Pro Regular" panose="020B0504020202020204" pitchFamily="34" charset="0"/>
                  <a:cs typeface="Gotham Book" pitchFamily="50" charset="0"/>
                </a:rPr>
                <a:t> </a:t>
              </a:r>
              <a:r>
                <a:rPr lang="en-US" sz="1150" dirty="0">
                  <a:solidFill>
                    <a:srgbClr val="060076"/>
                  </a:solidFill>
                  <a:latin typeface="AvenirNext LT Pro Regular" panose="020B0504020202020204" pitchFamily="34" charset="0"/>
                  <a:cs typeface="Gotham Book" pitchFamily="50" charset="0"/>
                </a:rPr>
                <a:t>your</a:t>
              </a:r>
              <a:r>
                <a:rPr lang="en-US" sz="1150" spc="-10" dirty="0">
                  <a:solidFill>
                    <a:srgbClr val="060076"/>
                  </a:solidFill>
                  <a:latin typeface="AvenirNext LT Pro Regular" panose="020B0504020202020204" pitchFamily="34" charset="0"/>
                  <a:cs typeface="Gotham Book" pitchFamily="50" charset="0"/>
                </a:rPr>
                <a:t> </a:t>
              </a:r>
              <a:r>
                <a:rPr lang="en-US" sz="1150" spc="-10" dirty="0">
                  <a:solidFill>
                    <a:srgbClr val="060076"/>
                  </a:solidFill>
                  <a:latin typeface="AvenirNext LT Pro Bold" panose="020B0804020202020204" pitchFamily="34" charset="0"/>
                  <a:cs typeface="Gotham Black" pitchFamily="50" charset="0"/>
                </a:rPr>
                <a:t>benefits </a:t>
              </a:r>
              <a:r>
                <a:rPr lang="en-US" sz="1150" dirty="0">
                  <a:solidFill>
                    <a:srgbClr val="060076"/>
                  </a:solidFill>
                  <a:latin typeface="AvenirNext LT Pro Bold" panose="020B0804020202020204" pitchFamily="34" charset="0"/>
                  <a:cs typeface="Gotham Black" pitchFamily="50" charset="0"/>
                </a:rPr>
                <a:t>coverage</a:t>
              </a:r>
              <a:r>
                <a:rPr lang="en-US" sz="1150" spc="-10" dirty="0">
                  <a:solidFill>
                    <a:srgbClr val="060076"/>
                  </a:solidFill>
                  <a:latin typeface="AvenirNext LT Pro Regular" panose="020B0504020202020204" pitchFamily="34" charset="0"/>
                  <a:cs typeface="Gotham Black" pitchFamily="50" charset="0"/>
                </a:rPr>
                <a:t>. Be sure to discuss what support is available to you with your health care professional.</a:t>
              </a:r>
              <a:endParaRPr lang="en-US" sz="1150" dirty="0">
                <a:solidFill>
                  <a:srgbClr val="060076"/>
                </a:solidFill>
                <a:latin typeface="AvenirNext LT Pro Regular" panose="020B0504020202020204" pitchFamily="34" charset="0"/>
                <a:cs typeface="Gotham Black" pitchFamily="50" charset="0"/>
              </a:endParaRPr>
            </a:p>
          </p:txBody>
        </p:sp>
      </p:grpSp>
      <p:sp>
        <p:nvSpPr>
          <p:cNvPr id="79" name="Rectangle 78">
            <a:extLst>
              <a:ext uri="{FF2B5EF4-FFF2-40B4-BE49-F238E27FC236}">
                <a16:creationId xmlns:a16="http://schemas.microsoft.com/office/drawing/2014/main" id="{4AB41F68-0B28-906F-E18E-9439579706CF}"/>
              </a:ext>
            </a:extLst>
          </p:cNvPr>
          <p:cNvSpPr/>
          <p:nvPr userDrawn="1"/>
        </p:nvSpPr>
        <p:spPr>
          <a:xfrm>
            <a:off x="-1" y="-8607"/>
            <a:ext cx="10363199" cy="59119"/>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81" name="object 3">
            <a:extLst>
              <a:ext uri="{FF2B5EF4-FFF2-40B4-BE49-F238E27FC236}">
                <a16:creationId xmlns:a16="http://schemas.microsoft.com/office/drawing/2014/main" id="{231416F1-5967-1AF9-2CC5-A3E64279F174}"/>
              </a:ext>
            </a:extLst>
          </p:cNvPr>
          <p:cNvSpPr txBox="1"/>
          <p:nvPr userDrawn="1"/>
        </p:nvSpPr>
        <p:spPr>
          <a:xfrm>
            <a:off x="1567555" y="5986102"/>
            <a:ext cx="3505200" cy="199801"/>
          </a:xfrm>
          <a:prstGeom prst="rect">
            <a:avLst/>
          </a:prstGeom>
        </p:spPr>
        <p:txBody>
          <a:bodyPr vert="horz" wrap="square" lIns="0" tIns="6350" rIns="0" bIns="0" rtlCol="0">
            <a:noAutofit/>
          </a:bodyPr>
          <a:lstStyle/>
          <a:p>
            <a:pPr marL="95250" marR="621665" algn="ctr">
              <a:spcBef>
                <a:spcPts val="5"/>
              </a:spcBef>
              <a:spcAft>
                <a:spcPts val="600"/>
              </a:spcAft>
            </a:pPr>
            <a:r>
              <a:rPr lang="en-US" sz="1500" dirty="0">
                <a:solidFill>
                  <a:schemeClr val="bg1"/>
                </a:solidFill>
                <a:latin typeface="AvenirNext LT Pro Bold" panose="020B0804020202020204" pitchFamily="34" charset="0"/>
                <a:cs typeface="Gotham Book" pitchFamily="50" charset="0"/>
              </a:rPr>
              <a:t>NOT</a:t>
            </a:r>
            <a:r>
              <a:rPr lang="en-US" sz="1500" spc="-35" dirty="0">
                <a:solidFill>
                  <a:schemeClr val="bg1"/>
                </a:solidFill>
                <a:latin typeface="AvenirNext LT Pro Bold" panose="020B0804020202020204" pitchFamily="34" charset="0"/>
                <a:cs typeface="Gotham Book" pitchFamily="50" charset="0"/>
              </a:rPr>
              <a:t> </a:t>
            </a:r>
            <a:r>
              <a:rPr lang="en-US" sz="1500" spc="-10" dirty="0">
                <a:solidFill>
                  <a:schemeClr val="bg1"/>
                </a:solidFill>
                <a:latin typeface="AvenirNext LT Pro Bold" panose="020B0804020202020204" pitchFamily="34" charset="0"/>
                <a:cs typeface="Gotham Book" pitchFamily="50" charset="0"/>
              </a:rPr>
              <a:t>INSULIN </a:t>
            </a:r>
            <a:r>
              <a:rPr lang="en-US" sz="1500" dirty="0">
                <a:solidFill>
                  <a:schemeClr val="bg1"/>
                </a:solidFill>
                <a:latin typeface="AvenirNext LT Pro Bold" panose="020B0804020202020204" pitchFamily="34" charset="0"/>
                <a:cs typeface="Gotham Book" pitchFamily="50" charset="0"/>
              </a:rPr>
              <a:t>DEPENDENT?</a:t>
            </a:r>
          </a:p>
        </p:txBody>
      </p:sp>
      <p:sp>
        <p:nvSpPr>
          <p:cNvPr id="82" name="object 2">
            <a:extLst>
              <a:ext uri="{FF2B5EF4-FFF2-40B4-BE49-F238E27FC236}">
                <a16:creationId xmlns:a16="http://schemas.microsoft.com/office/drawing/2014/main" id="{74039B84-629C-274D-AC55-D04A13C3FD70}"/>
              </a:ext>
            </a:extLst>
          </p:cNvPr>
          <p:cNvSpPr txBox="1"/>
          <p:nvPr userDrawn="1"/>
        </p:nvSpPr>
        <p:spPr>
          <a:xfrm>
            <a:off x="419101" y="330657"/>
            <a:ext cx="9524999" cy="412934"/>
          </a:xfrm>
          <a:prstGeom prst="rect">
            <a:avLst/>
          </a:prstGeom>
        </p:spPr>
        <p:txBody>
          <a:bodyPr vert="horz" wrap="square" lIns="0" tIns="12700" rIns="0" bIns="0" rtlCol="0">
            <a:spAutoFit/>
          </a:bodyPr>
          <a:lstStyle/>
          <a:p>
            <a:pPr marL="12700" algn="l">
              <a:spcBef>
                <a:spcPts val="100"/>
              </a:spcBef>
            </a:pPr>
            <a:r>
              <a:rPr lang="en-US" sz="2600" dirty="0">
                <a:solidFill>
                  <a:srgbClr val="060076"/>
                </a:solidFill>
                <a:latin typeface="AvenirNext LT Pro Bold" panose="020B0804020202020204" pitchFamily="34" charset="0"/>
                <a:cs typeface="Gotham Black" pitchFamily="50" charset="0"/>
              </a:rPr>
              <a:t>POST DIAGNOSIS: RESOURCES FOR MANAGING DIABETES</a:t>
            </a:r>
          </a:p>
        </p:txBody>
      </p:sp>
      <p:sp>
        <p:nvSpPr>
          <p:cNvPr id="83" name="object 3">
            <a:extLst>
              <a:ext uri="{FF2B5EF4-FFF2-40B4-BE49-F238E27FC236}">
                <a16:creationId xmlns:a16="http://schemas.microsoft.com/office/drawing/2014/main" id="{90C570B0-8516-7382-21CF-47BA1AD57247}"/>
              </a:ext>
            </a:extLst>
          </p:cNvPr>
          <p:cNvSpPr txBox="1"/>
          <p:nvPr userDrawn="1"/>
        </p:nvSpPr>
        <p:spPr>
          <a:xfrm>
            <a:off x="1217640" y="910381"/>
            <a:ext cx="7927916" cy="338442"/>
          </a:xfrm>
          <a:prstGeom prst="rect">
            <a:avLst/>
          </a:prstGeom>
        </p:spPr>
        <p:txBody>
          <a:bodyPr vert="horz" wrap="square" lIns="0" tIns="6350" rIns="0" bIns="0" rtlCol="0">
            <a:noAutofit/>
          </a:bodyPr>
          <a:lstStyle/>
          <a:p>
            <a:pPr marL="0" marR="0" algn="ctr">
              <a:lnSpc>
                <a:spcPct val="107000"/>
              </a:lnSpc>
              <a:spcBef>
                <a:spcPts val="0"/>
              </a:spcBef>
              <a:spcAft>
                <a:spcPts val="800"/>
              </a:spcAft>
            </a:pPr>
            <a:r>
              <a:rPr lang="en-US" sz="1250" spc="-30" dirty="0">
                <a:solidFill>
                  <a:srgbClr val="060076"/>
                </a:solidFill>
                <a:latin typeface="AvenirNext LT Pro Bold" panose="020B0804020202020204" pitchFamily="34" charset="0"/>
                <a:ea typeface="Calibri" panose="020F0502020204030204" pitchFamily="34" charset="0"/>
                <a:cs typeface="Gotham Medium" pitchFamily="50" charset="0"/>
              </a:rPr>
              <a:t>Use your benefits coverage and Nova Scotia Health to offset management costs after a diabetes diagnosis.</a:t>
            </a:r>
            <a:endParaRPr lang="en-US" sz="1250" spc="-30" dirty="0">
              <a:solidFill>
                <a:srgbClr val="060076"/>
              </a:solidFill>
              <a:effectLst/>
              <a:latin typeface="AvenirNext LT Pro Bold" panose="020B0804020202020204" pitchFamily="34" charset="0"/>
              <a:ea typeface="Calibri" panose="020F0502020204030204" pitchFamily="34" charset="0"/>
              <a:cs typeface="Gotham Medium" pitchFamily="50" charset="0"/>
            </a:endParaRPr>
          </a:p>
        </p:txBody>
      </p:sp>
      <p:cxnSp>
        <p:nvCxnSpPr>
          <p:cNvPr id="84" name="Straight Connector 83">
            <a:extLst>
              <a:ext uri="{FF2B5EF4-FFF2-40B4-BE49-F238E27FC236}">
                <a16:creationId xmlns:a16="http://schemas.microsoft.com/office/drawing/2014/main" id="{2F9D567A-44EA-6F90-FDBD-E2E3C06CAAC0}"/>
              </a:ext>
            </a:extLst>
          </p:cNvPr>
          <p:cNvCxnSpPr>
            <a:cxnSpLocks/>
          </p:cNvCxnSpPr>
          <p:nvPr userDrawn="1"/>
        </p:nvCxnSpPr>
        <p:spPr>
          <a:xfrm>
            <a:off x="419101" y="820772"/>
            <a:ext cx="9524999" cy="0"/>
          </a:xfrm>
          <a:prstGeom prst="line">
            <a:avLst/>
          </a:prstGeom>
          <a:ln w="19050">
            <a:solidFill>
              <a:srgbClr val="F58220"/>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0FED347B-7C6B-7C02-0F39-A7764A99BF52}"/>
              </a:ext>
            </a:extLst>
          </p:cNvPr>
          <p:cNvSpPr/>
          <p:nvPr userDrawn="1"/>
        </p:nvSpPr>
        <p:spPr>
          <a:xfrm>
            <a:off x="5527356" y="7017648"/>
            <a:ext cx="4060914" cy="102243"/>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bject 12">
            <a:extLst>
              <a:ext uri="{FF2B5EF4-FFF2-40B4-BE49-F238E27FC236}">
                <a16:creationId xmlns:a16="http://schemas.microsoft.com/office/drawing/2014/main" id="{7399DC39-2ACD-138B-12E2-EDBB9C6AB447}"/>
              </a:ext>
            </a:extLst>
          </p:cNvPr>
          <p:cNvSpPr txBox="1"/>
          <p:nvPr userDrawn="1"/>
        </p:nvSpPr>
        <p:spPr>
          <a:xfrm>
            <a:off x="594890" y="7518783"/>
            <a:ext cx="7380952" cy="208817"/>
          </a:xfrm>
          <a:prstGeom prst="rect">
            <a:avLst/>
          </a:prstGeom>
          <a:ln w="6350">
            <a:noFill/>
          </a:ln>
        </p:spPr>
        <p:txBody>
          <a:bodyPr vert="horz" wrap="square" lIns="0" tIns="34925" rIns="0" bIns="0" rtlCol="0">
            <a:noAutofit/>
          </a:bodyPr>
          <a:lstStyle/>
          <a:p>
            <a:pPr marL="93980" marR="220979" algn="ctr">
              <a:lnSpc>
                <a:spcPct val="103600"/>
              </a:lnSpc>
              <a:spcBef>
                <a:spcPts val="275"/>
              </a:spcBef>
            </a:pPr>
            <a:r>
              <a:rPr sz="900" dirty="0">
                <a:solidFill>
                  <a:srgbClr val="060076"/>
                </a:solidFill>
                <a:latin typeface="AvenirNext LT Pro Regular" panose="020B0504020202020204" pitchFamily="34" charset="0"/>
                <a:cs typeface="Gotham Book" pitchFamily="50" charset="0"/>
              </a:rPr>
              <a:t>DISCLAIMER: This document is for educational purposes only. For a medical diagnosis</a:t>
            </a:r>
            <a:r>
              <a:rPr lang="en-US" sz="900" dirty="0">
                <a:solidFill>
                  <a:srgbClr val="060076"/>
                </a:solidFill>
                <a:latin typeface="AvenirNext LT Pro Regular" panose="020B0504020202020204" pitchFamily="34" charset="0"/>
                <a:cs typeface="Gotham Book" pitchFamily="50" charset="0"/>
              </a:rPr>
              <a:t>,</a:t>
            </a:r>
            <a:r>
              <a:rPr sz="900" dirty="0">
                <a:solidFill>
                  <a:srgbClr val="060076"/>
                </a:solidFill>
                <a:latin typeface="AvenirNext LT Pro Regular" panose="020B0504020202020204" pitchFamily="34" charset="0"/>
                <a:cs typeface="Gotham Book" pitchFamily="50" charset="0"/>
              </a:rPr>
              <a:t> please refer to your health care professional</a:t>
            </a:r>
            <a:r>
              <a:rPr lang="en-US" sz="900" dirty="0">
                <a:solidFill>
                  <a:srgbClr val="060076"/>
                </a:solidFill>
                <a:latin typeface="AvenirNext LT Pro Regular" panose="020B0504020202020204" pitchFamily="34" charset="0"/>
                <a:cs typeface="Gotham Book" pitchFamily="50" charset="0"/>
              </a:rPr>
              <a:t>.</a:t>
            </a:r>
            <a:endParaRPr sz="900" dirty="0">
              <a:solidFill>
                <a:srgbClr val="060076"/>
              </a:solidFill>
              <a:latin typeface="AvenirNext LT Pro Regular" panose="020B0504020202020204" pitchFamily="34" charset="0"/>
              <a:cs typeface="Gotham Book" pitchFamily="50" charset="0"/>
            </a:endParaRPr>
          </a:p>
        </p:txBody>
      </p:sp>
      <p:sp>
        <p:nvSpPr>
          <p:cNvPr id="87" name="Oval 86">
            <a:extLst>
              <a:ext uri="{FF2B5EF4-FFF2-40B4-BE49-F238E27FC236}">
                <a16:creationId xmlns:a16="http://schemas.microsoft.com/office/drawing/2014/main" id="{DBBB8BBB-C4F5-7FFC-F3DB-D66D8EC5FFD8}"/>
              </a:ext>
            </a:extLst>
          </p:cNvPr>
          <p:cNvSpPr/>
          <p:nvPr userDrawn="1"/>
        </p:nvSpPr>
        <p:spPr>
          <a:xfrm>
            <a:off x="875285" y="6046167"/>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a:extLst>
              <a:ext uri="{FF2B5EF4-FFF2-40B4-BE49-F238E27FC236}">
                <a16:creationId xmlns:a16="http://schemas.microsoft.com/office/drawing/2014/main" id="{BA4C3BA7-525A-9FA3-32D7-E8046F79593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6166" y="6146228"/>
            <a:ext cx="366713" cy="594168"/>
          </a:xfrm>
          <a:prstGeom prst="rect">
            <a:avLst/>
          </a:prstGeom>
        </p:spPr>
      </p:pic>
      <p:pic>
        <p:nvPicPr>
          <p:cNvPr id="89" name="Graphic 88">
            <a:extLst>
              <a:ext uri="{FF2B5EF4-FFF2-40B4-BE49-F238E27FC236}">
                <a16:creationId xmlns:a16="http://schemas.microsoft.com/office/drawing/2014/main" id="{EFBC89E9-E2AE-015C-C0EF-DDC748A4A9A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80283" y="1622285"/>
            <a:ext cx="1491925" cy="2538381"/>
          </a:xfrm>
          <a:prstGeom prst="rect">
            <a:avLst/>
          </a:prstGeom>
        </p:spPr>
      </p:pic>
      <p:sp>
        <p:nvSpPr>
          <p:cNvPr id="2" name="object 5">
            <a:extLst>
              <a:ext uri="{FF2B5EF4-FFF2-40B4-BE49-F238E27FC236}">
                <a16:creationId xmlns:a16="http://schemas.microsoft.com/office/drawing/2014/main" id="{F34C7EDE-E5CB-9632-AFB9-BDADF3AFD587}"/>
              </a:ext>
            </a:extLst>
          </p:cNvPr>
          <p:cNvSpPr txBox="1"/>
          <p:nvPr userDrawn="1"/>
        </p:nvSpPr>
        <p:spPr>
          <a:xfrm>
            <a:off x="5458550" y="4659916"/>
            <a:ext cx="4113658" cy="2158286"/>
          </a:xfrm>
          <a:prstGeom prst="rect">
            <a:avLst/>
          </a:prstGeom>
          <a:ln w="9525">
            <a:noFill/>
          </a:ln>
        </p:spPr>
        <p:txBody>
          <a:bodyPr vert="horz" wrap="square" lIns="0" tIns="40005" rIns="0" bIns="0" rtlCol="0">
            <a:noAutofit/>
          </a:bodyPr>
          <a:lstStyle/>
          <a:p>
            <a:pPr marL="95250" algn="ctr">
              <a:spcBef>
                <a:spcPts val="315"/>
              </a:spcBef>
              <a:tabLst>
                <a:tab pos="294005" algn="l"/>
              </a:tabLst>
            </a:pPr>
            <a:r>
              <a:rPr lang="en-US" sz="1500" dirty="0">
                <a:solidFill>
                  <a:schemeClr val="bg1"/>
                </a:solidFill>
                <a:latin typeface="AvenirNext LT Pro Bold" panose="020B0804020202020204" pitchFamily="34" charset="0"/>
                <a:cs typeface="Gotham Bold" pitchFamily="50" charset="0"/>
              </a:rPr>
              <a:t>PROVINCIAL</a:t>
            </a:r>
            <a:r>
              <a:rPr lang="en-US" sz="1500" spc="-70" dirty="0">
                <a:solidFill>
                  <a:schemeClr val="bg1"/>
                </a:solidFill>
                <a:latin typeface="AvenirNext LT Pro Bold" panose="020B0804020202020204" pitchFamily="34" charset="0"/>
                <a:cs typeface="Gotham Bold" pitchFamily="50" charset="0"/>
              </a:rPr>
              <a:t> </a:t>
            </a:r>
            <a:r>
              <a:rPr lang="en-US" sz="1500" spc="-10" dirty="0">
                <a:solidFill>
                  <a:schemeClr val="bg1"/>
                </a:solidFill>
                <a:latin typeface="AvenirNext LT Pro Bold" panose="020B0804020202020204" pitchFamily="34" charset="0"/>
                <a:cs typeface="Gotham Bold" pitchFamily="50" charset="0"/>
              </a:rPr>
              <a:t>SUPPORT </a:t>
            </a:r>
          </a:p>
          <a:p>
            <a:pPr marL="95250" algn="ctr">
              <a:spcBef>
                <a:spcPts val="315"/>
              </a:spcBef>
              <a:tabLst>
                <a:tab pos="294005" algn="l"/>
              </a:tabLst>
            </a:pPr>
            <a:r>
              <a:rPr lang="en-US" sz="1500" spc="-10" dirty="0">
                <a:solidFill>
                  <a:schemeClr val="bg1"/>
                </a:solidFill>
                <a:latin typeface="AvenirNext LT Pro Bold" panose="020B0804020202020204" pitchFamily="34" charset="0"/>
                <a:cs typeface="Gotham Bold" pitchFamily="50" charset="0"/>
              </a:rPr>
              <a:t>(NOVA SCOTIA HEALTH)</a:t>
            </a:r>
            <a:endParaRPr lang="en-US" sz="1500" dirty="0">
              <a:solidFill>
                <a:schemeClr val="bg1"/>
              </a:solidFill>
              <a:latin typeface="AvenirNext LT Pro Bold" panose="020B0804020202020204" pitchFamily="34" charset="0"/>
              <a:cs typeface="Gotham Bold" pitchFamily="50" charset="0"/>
            </a:endParaRPr>
          </a:p>
          <a:p>
            <a:pPr marL="552450" marR="276225" lvl="1" indent="-228600">
              <a:lnSpc>
                <a:spcPts val="1600"/>
              </a:lnSpc>
              <a:spcBef>
                <a:spcPts val="869"/>
              </a:spcBef>
              <a:buFont typeface="Wingdings" panose="05000000000000000000" pitchFamily="2" charset="2"/>
              <a:buChar char="§"/>
              <a:tabLst>
                <a:tab pos="552450" algn="l"/>
                <a:tab pos="553085" algn="l"/>
              </a:tabLst>
            </a:pPr>
            <a:r>
              <a:rPr lang="en-US" sz="1200" dirty="0">
                <a:solidFill>
                  <a:schemeClr val="bg1"/>
                </a:solidFill>
                <a:latin typeface="AvenirNext LT Pro Regular" panose="020B0504020202020204" pitchFamily="34" charset="0"/>
                <a:cs typeface="Gotham Book" pitchFamily="50" charset="0"/>
              </a:rPr>
              <a:t>Explore </a:t>
            </a:r>
            <a:r>
              <a:rPr lang="en-US" sz="1200" dirty="0">
                <a:solidFill>
                  <a:schemeClr val="bg1"/>
                </a:solidFill>
                <a:uFill>
                  <a:solidFill>
                    <a:schemeClr val="bg1"/>
                  </a:solidFill>
                </a:uFill>
                <a:latin typeface="AvenirNext LT Pro Bold" panose="020B0804020202020204" pitchFamily="34" charset="0"/>
                <a:cs typeface="Gotham Bold" pitchFamily="50" charset="0"/>
                <a:hlinkClick r:id="rId7">
                  <a:extLst>
                    <a:ext uri="{A12FA001-AC4F-418D-AE19-62706E023703}">
                      <ahyp:hlinkClr xmlns:ahyp="http://schemas.microsoft.com/office/drawing/2018/hyperlinkcolor" val="tx"/>
                    </a:ext>
                  </a:extLst>
                </a:hlinkClick>
              </a:rPr>
              <a:t>diabetes care, education and emergency</a:t>
            </a:r>
            <a:r>
              <a:rPr lang="en-US" sz="1200" dirty="0">
                <a:solidFill>
                  <a:schemeClr val="bg1"/>
                </a:solidFill>
                <a:uFill>
                  <a:solidFill>
                    <a:srgbClr val="060076"/>
                  </a:solidFill>
                </a:uFill>
                <a:latin typeface="AvenirNext LT Pro Bold" panose="020B0804020202020204" pitchFamily="34" charset="0"/>
                <a:cs typeface="Gotham Bold" pitchFamily="50" charset="0"/>
              </a:rPr>
              <a:t> </a:t>
            </a:r>
            <a:r>
              <a:rPr lang="en-US" sz="1200" dirty="0">
                <a:solidFill>
                  <a:schemeClr val="bg1"/>
                </a:solidFill>
                <a:latin typeface="AvenirNext LT Pro Regular" panose="020B0504020202020204" pitchFamily="34" charset="0"/>
                <a:cs typeface="Gotham Book" pitchFamily="50" charset="0"/>
              </a:rPr>
              <a:t>resources</a:t>
            </a:r>
          </a:p>
          <a:p>
            <a:pPr marL="552450" marR="186055" lvl="1" indent="-228600">
              <a:lnSpc>
                <a:spcPts val="1600"/>
              </a:lnSpc>
              <a:spcBef>
                <a:spcPts val="70"/>
              </a:spcBef>
              <a:buFont typeface="Wingdings" panose="05000000000000000000" pitchFamily="2" charset="2"/>
              <a:buChar char="§"/>
              <a:tabLst>
                <a:tab pos="552450" algn="l"/>
                <a:tab pos="553085" algn="l"/>
              </a:tabLst>
            </a:pPr>
            <a:r>
              <a:rPr lang="en-US" sz="1200" dirty="0">
                <a:solidFill>
                  <a:schemeClr val="bg1"/>
                </a:solidFill>
                <a:latin typeface="AvenirNext LT Pro Regular" panose="020B0504020202020204" pitchFamily="34" charset="0"/>
                <a:cs typeface="Gotham Book" pitchFamily="50" charset="0"/>
              </a:rPr>
              <a:t>Need help with </a:t>
            </a:r>
            <a:r>
              <a:rPr lang="en-US" sz="1200" dirty="0">
                <a:solidFill>
                  <a:schemeClr val="bg1"/>
                </a:solidFill>
                <a:uFill>
                  <a:solidFill>
                    <a:schemeClr val="bg1"/>
                  </a:solidFill>
                </a:uFill>
                <a:latin typeface="AvenirNext LT Pro Bold" panose="020B0804020202020204" pitchFamily="34" charset="0"/>
                <a:cs typeface="Gotham Bold" pitchFamily="50" charset="0"/>
                <a:hlinkClick r:id="rId8">
                  <a:extLst>
                    <a:ext uri="{A12FA001-AC4F-418D-AE19-62706E023703}">
                      <ahyp:hlinkClr xmlns:ahyp="http://schemas.microsoft.com/office/drawing/2018/hyperlinkcolor" val="tx"/>
                    </a:ext>
                  </a:extLst>
                </a:hlinkClick>
              </a:rPr>
              <a:t>daily management</a:t>
            </a:r>
            <a:r>
              <a:rPr lang="en-US" sz="1200" dirty="0">
                <a:solidFill>
                  <a:schemeClr val="bg1"/>
                </a:solidFill>
                <a:latin typeface="AvenirNext LT Pro Regular" panose="020B0504020202020204" pitchFamily="34" charset="0"/>
                <a:cs typeface="Gotham Book" pitchFamily="50" charset="0"/>
              </a:rPr>
              <a:t>? Ask your doctor for a referral </a:t>
            </a:r>
            <a:r>
              <a:rPr sz="1200" dirty="0">
                <a:solidFill>
                  <a:schemeClr val="bg1"/>
                </a:solidFill>
                <a:latin typeface="AvenirNext LT Pro Regular" panose="020B0504020202020204" pitchFamily="34" charset="0"/>
                <a:cs typeface="Gotham Book" pitchFamily="50" charset="0"/>
              </a:rPr>
              <a:t>to a diabetes </a:t>
            </a:r>
            <a:r>
              <a:rPr lang="en-US" sz="1200" dirty="0" err="1">
                <a:solidFill>
                  <a:schemeClr val="bg1"/>
                </a:solidFill>
                <a:latin typeface="AvenirNext LT Pro Regular" panose="020B0504020202020204" pitchFamily="34" charset="0"/>
                <a:cs typeface="Gotham Book" pitchFamily="50" charset="0"/>
              </a:rPr>
              <a:t>centre</a:t>
            </a:r>
            <a:endParaRPr lang="en-US" sz="1200" dirty="0">
              <a:solidFill>
                <a:schemeClr val="bg1"/>
              </a:solidFill>
              <a:latin typeface="AvenirNext LT Pro Regular" panose="020B0504020202020204" pitchFamily="34" charset="0"/>
              <a:cs typeface="Gotham Book" pitchFamily="50" charset="0"/>
            </a:endParaRPr>
          </a:p>
          <a:p>
            <a:pPr marL="552450" marR="186055" lvl="1" indent="-228600">
              <a:lnSpc>
                <a:spcPts val="1600"/>
              </a:lnSpc>
              <a:spcBef>
                <a:spcPts val="70"/>
              </a:spcBef>
              <a:buFont typeface="Wingdings" panose="05000000000000000000" pitchFamily="2" charset="2"/>
              <a:buChar char="§"/>
              <a:tabLst>
                <a:tab pos="552450" algn="l"/>
                <a:tab pos="553085" algn="l"/>
              </a:tabLst>
            </a:pPr>
            <a:r>
              <a:rPr lang="en-US" sz="1200" dirty="0">
                <a:solidFill>
                  <a:schemeClr val="bg1"/>
                </a:solidFill>
                <a:latin typeface="AvenirNext LT Pro Regular" panose="020B0504020202020204" pitchFamily="34" charset="0"/>
                <a:cs typeface="Gotham Book" pitchFamily="50" charset="0"/>
              </a:rPr>
              <a:t>Review Diabetes Canada’s </a:t>
            </a:r>
            <a:r>
              <a:rPr lang="en-US" sz="1200" dirty="0">
                <a:solidFill>
                  <a:schemeClr val="bg1"/>
                </a:solidFill>
                <a:uFill>
                  <a:solidFill>
                    <a:schemeClr val="bg1"/>
                  </a:solidFill>
                </a:uFill>
                <a:latin typeface="AvenirNext LT Pro Bold" panose="020B0804020202020204" pitchFamily="34" charset="0"/>
                <a:cs typeface="Gotham Bold" pitchFamily="50" charset="0"/>
                <a:hlinkClick r:id="rId9">
                  <a:extLst>
                    <a:ext uri="{A12FA001-AC4F-418D-AE19-62706E023703}">
                      <ahyp:hlinkClr xmlns:ahyp="http://schemas.microsoft.com/office/drawing/2018/hyperlinkcolor" val="tx"/>
                    </a:ext>
                  </a:extLst>
                </a:hlinkClick>
              </a:rPr>
              <a:t>list of resources</a:t>
            </a:r>
            <a:r>
              <a:rPr lang="en-US" sz="1200" dirty="0">
                <a:solidFill>
                  <a:schemeClr val="bg1"/>
                </a:solidFill>
                <a:uFill>
                  <a:solidFill>
                    <a:schemeClr val="tx1"/>
                  </a:solidFill>
                </a:uFill>
                <a:latin typeface="Raleway Bold" panose="020B0003030101060003" pitchFamily="34" charset="0"/>
                <a:cs typeface="Gotham Bold" pitchFamily="50" charset="0"/>
              </a:rPr>
              <a:t> </a:t>
            </a:r>
            <a:r>
              <a:rPr lang="en-US" sz="1200" dirty="0">
                <a:solidFill>
                  <a:schemeClr val="bg1"/>
                </a:solidFill>
                <a:latin typeface="AvenirNext LT Pro Regular" panose="020B0504020202020204" pitchFamily="34" charset="0"/>
                <a:cs typeface="Gotham Book" pitchFamily="50" charset="0"/>
              </a:rPr>
              <a:t>for financial support, foot care, travel assistance and more</a:t>
            </a:r>
          </a:p>
          <a:p>
            <a:pPr marL="323850" marR="186055" lvl="1">
              <a:lnSpc>
                <a:spcPts val="1700"/>
              </a:lnSpc>
              <a:spcBef>
                <a:spcPts val="70"/>
              </a:spcBef>
              <a:tabLst>
                <a:tab pos="552450" algn="l"/>
                <a:tab pos="553085" algn="l"/>
              </a:tabLst>
            </a:pPr>
            <a:endParaRPr sz="1050" dirty="0">
              <a:solidFill>
                <a:schemeClr val="bg1"/>
              </a:solidFill>
              <a:latin typeface="Raleway Medium" panose="020B0603030101060003" pitchFamily="34" charset="0"/>
              <a:cs typeface="Gotham Book" pitchFamily="50" charset="0"/>
            </a:endParaRPr>
          </a:p>
        </p:txBody>
      </p:sp>
    </p:spTree>
    <p:extLst>
      <p:ext uri="{BB962C8B-B14F-4D97-AF65-F5344CB8AC3E}">
        <p14:creationId xmlns:p14="http://schemas.microsoft.com/office/powerpoint/2010/main" val="1149368899"/>
      </p:ext>
    </p:extLst>
  </p:cSld>
  <p:clrMap bg1="lt1" tx1="dk1" bg2="lt2" tx2="dk2" accent1="accent1" accent2="accent2" accent3="accent3" accent4="accent4" accent5="accent5" accent6="accent6" hlink="hlink" folHlink="folHlink"/>
  <p:sldLayoutIdLst>
    <p:sldLayoutId id="214748366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D47EC36-E2F7-D41D-7D48-553F9D6281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48200" y="2416394"/>
            <a:ext cx="1158209" cy="1787287"/>
          </a:xfrm>
          <a:prstGeom prst="rect">
            <a:avLst/>
          </a:prstGeom>
        </p:spPr>
      </p:pic>
      <p:sp>
        <p:nvSpPr>
          <p:cNvPr id="3" name="Rectangle 2">
            <a:extLst>
              <a:ext uri="{FF2B5EF4-FFF2-40B4-BE49-F238E27FC236}">
                <a16:creationId xmlns:a16="http://schemas.microsoft.com/office/drawing/2014/main" id="{504F7BD4-F91F-E25A-5211-E3970125A33C}"/>
              </a:ext>
            </a:extLst>
          </p:cNvPr>
          <p:cNvSpPr/>
          <p:nvPr userDrawn="1"/>
        </p:nvSpPr>
        <p:spPr>
          <a:xfrm>
            <a:off x="4278263" y="4149014"/>
            <a:ext cx="1827836" cy="2155996"/>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5" name="Rectangle 4">
            <a:extLst>
              <a:ext uri="{FF2B5EF4-FFF2-40B4-BE49-F238E27FC236}">
                <a16:creationId xmlns:a16="http://schemas.microsoft.com/office/drawing/2014/main" id="{1E57433B-A19B-81ED-B283-F13D0A4E9C44}"/>
              </a:ext>
            </a:extLst>
          </p:cNvPr>
          <p:cNvSpPr/>
          <p:nvPr userDrawn="1"/>
        </p:nvSpPr>
        <p:spPr>
          <a:xfrm>
            <a:off x="0" y="2093182"/>
            <a:ext cx="5158249" cy="93782"/>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12">
            <a:extLst>
              <a:ext uri="{FF2B5EF4-FFF2-40B4-BE49-F238E27FC236}">
                <a16:creationId xmlns:a16="http://schemas.microsoft.com/office/drawing/2014/main" id="{10DE13B5-8B04-B910-1079-0393125FE142}"/>
              </a:ext>
            </a:extLst>
          </p:cNvPr>
          <p:cNvSpPr txBox="1"/>
          <p:nvPr userDrawn="1"/>
        </p:nvSpPr>
        <p:spPr>
          <a:xfrm>
            <a:off x="8551834" y="7505657"/>
            <a:ext cx="1963766" cy="266743"/>
          </a:xfrm>
          <a:prstGeom prst="rect">
            <a:avLst/>
          </a:prstGeom>
          <a:ln w="6350">
            <a:noFill/>
          </a:ln>
        </p:spPr>
        <p:txBody>
          <a:bodyPr vert="horz" wrap="square" lIns="0" tIns="34925" rIns="0" bIns="0" rtlCol="0">
            <a:noAutofit/>
          </a:bodyPr>
          <a:lstStyle/>
          <a:p>
            <a:pPr marL="93980" marR="220979" algn="ctr">
              <a:lnSpc>
                <a:spcPct val="103600"/>
              </a:lnSpc>
              <a:spcBef>
                <a:spcPts val="275"/>
              </a:spcBef>
            </a:pPr>
            <a:r>
              <a:rPr lang="en-US" sz="900" dirty="0">
                <a:solidFill>
                  <a:srgbClr val="060076"/>
                </a:solidFill>
                <a:latin typeface="AvenirNext LT Pro Regular" panose="020B0504020202020204" pitchFamily="34" charset="0"/>
                <a:cs typeface="Gotham Book" pitchFamily="50" charset="0"/>
              </a:rPr>
              <a:t>Updated as of 04-05-23</a:t>
            </a:r>
            <a:endParaRPr sz="900" dirty="0">
              <a:solidFill>
                <a:srgbClr val="060076"/>
              </a:solidFill>
              <a:latin typeface="AvenirNext LT Pro Regular" panose="020B0504020202020204" pitchFamily="34" charset="0"/>
              <a:cs typeface="Gotham Book" pitchFamily="50" charset="0"/>
            </a:endParaRPr>
          </a:p>
        </p:txBody>
      </p:sp>
      <p:sp>
        <p:nvSpPr>
          <p:cNvPr id="7" name="Rectangle 6">
            <a:extLst>
              <a:ext uri="{FF2B5EF4-FFF2-40B4-BE49-F238E27FC236}">
                <a16:creationId xmlns:a16="http://schemas.microsoft.com/office/drawing/2014/main" id="{6243F25C-1C21-392D-3995-E29DB63787E2}"/>
              </a:ext>
            </a:extLst>
          </p:cNvPr>
          <p:cNvSpPr/>
          <p:nvPr userDrawn="1"/>
        </p:nvSpPr>
        <p:spPr>
          <a:xfrm>
            <a:off x="-1" y="-8607"/>
            <a:ext cx="10363199" cy="59119"/>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8" name="object 12">
            <a:extLst>
              <a:ext uri="{FF2B5EF4-FFF2-40B4-BE49-F238E27FC236}">
                <a16:creationId xmlns:a16="http://schemas.microsoft.com/office/drawing/2014/main" id="{83E56520-EF4A-FFF9-835F-EC26B99E747E}"/>
              </a:ext>
            </a:extLst>
          </p:cNvPr>
          <p:cNvSpPr txBox="1"/>
          <p:nvPr userDrawn="1"/>
        </p:nvSpPr>
        <p:spPr>
          <a:xfrm>
            <a:off x="422805" y="7350651"/>
            <a:ext cx="6225881" cy="250775"/>
          </a:xfrm>
          <a:prstGeom prst="rect">
            <a:avLst/>
          </a:prstGeom>
          <a:ln w="6350">
            <a:noFill/>
          </a:ln>
        </p:spPr>
        <p:txBody>
          <a:bodyPr vert="horz" wrap="square" lIns="0" tIns="34925" rIns="0" bIns="0" rtlCol="0">
            <a:noAutofit/>
          </a:bodyPr>
          <a:lstStyle/>
          <a:p>
            <a:pPr marL="93980" marR="220979" algn="l">
              <a:lnSpc>
                <a:spcPct val="103600"/>
              </a:lnSpc>
              <a:spcBef>
                <a:spcPts val="275"/>
              </a:spcBef>
            </a:pPr>
            <a:r>
              <a:rPr lang="en-US" sz="870" dirty="0">
                <a:solidFill>
                  <a:srgbClr val="060076"/>
                </a:solidFill>
                <a:latin typeface="AvenirNext LT Pro Bold" panose="020B0804020202020204" pitchFamily="34" charset="0"/>
                <a:cs typeface="Gotham Book" pitchFamily="50" charset="0"/>
              </a:rPr>
              <a:t>SOURCES</a:t>
            </a:r>
            <a:r>
              <a:rPr sz="870" dirty="0">
                <a:solidFill>
                  <a:srgbClr val="060076"/>
                </a:solidFill>
                <a:latin typeface="AvenirNext LT Pro Regular" panose="020B0504020202020204" pitchFamily="34" charset="0"/>
                <a:cs typeface="Gotham Book" pitchFamily="50" charset="0"/>
              </a:rPr>
              <a:t>: </a:t>
            </a:r>
            <a:r>
              <a:rPr lang="en-US" sz="870" dirty="0">
                <a:solidFill>
                  <a:srgbClr val="060076"/>
                </a:solidFill>
                <a:latin typeface="AvenirNext LT Pro Regular" panose="020B0504020202020204" pitchFamily="34" charset="0"/>
                <a:cs typeface="Gotham Book" pitchFamily="50" charset="0"/>
              </a:rPr>
              <a:t>Diabetes</a:t>
            </a:r>
            <a:r>
              <a:rPr lang="en-US" sz="870" spc="-45" dirty="0">
                <a:solidFill>
                  <a:srgbClr val="060076"/>
                </a:solidFill>
                <a:latin typeface="AvenirNext LT Pro Regular" panose="020B0504020202020204" pitchFamily="34" charset="0"/>
                <a:cs typeface="Gotham Book" pitchFamily="50" charset="0"/>
              </a:rPr>
              <a:t> </a:t>
            </a:r>
            <a:r>
              <a:rPr lang="en-US" sz="870" spc="-10" dirty="0">
                <a:solidFill>
                  <a:srgbClr val="060076"/>
                </a:solidFill>
                <a:latin typeface="AvenirNext LT Pro Regular" panose="020B0504020202020204" pitchFamily="34" charset="0"/>
                <a:cs typeface="Gotham Book" pitchFamily="50" charset="0"/>
              </a:rPr>
              <a:t>Canada, </a:t>
            </a:r>
            <a:r>
              <a:rPr lang="en-US" sz="870" dirty="0">
                <a:solidFill>
                  <a:srgbClr val="060076"/>
                </a:solidFill>
                <a:latin typeface="AvenirNext LT Pro Regular" panose="020B0504020202020204" pitchFamily="34" charset="0"/>
                <a:cs typeface="Gotham Book" pitchFamily="50" charset="0"/>
              </a:rPr>
              <a:t>Nova</a:t>
            </a:r>
            <a:r>
              <a:rPr lang="en-US" sz="870" spc="-15" dirty="0">
                <a:solidFill>
                  <a:srgbClr val="060076"/>
                </a:solidFill>
                <a:latin typeface="AvenirNext LT Pro Regular" panose="020B0504020202020204" pitchFamily="34" charset="0"/>
                <a:cs typeface="Gotham Book" pitchFamily="50" charset="0"/>
              </a:rPr>
              <a:t> </a:t>
            </a:r>
            <a:r>
              <a:rPr lang="en-US" sz="870" dirty="0">
                <a:solidFill>
                  <a:srgbClr val="060076"/>
                </a:solidFill>
                <a:latin typeface="AvenirNext LT Pro Regular" panose="020B0504020202020204" pitchFamily="34" charset="0"/>
                <a:cs typeface="Gotham Book" pitchFamily="50" charset="0"/>
              </a:rPr>
              <a:t>Scotia</a:t>
            </a:r>
            <a:r>
              <a:rPr lang="en-US" sz="870" spc="-20" dirty="0">
                <a:solidFill>
                  <a:srgbClr val="060076"/>
                </a:solidFill>
                <a:latin typeface="AvenirNext LT Pro Regular" panose="020B0504020202020204" pitchFamily="34" charset="0"/>
                <a:cs typeface="Gotham Book" pitchFamily="50" charset="0"/>
              </a:rPr>
              <a:t> </a:t>
            </a:r>
            <a:r>
              <a:rPr lang="en-US" sz="870" dirty="0">
                <a:solidFill>
                  <a:srgbClr val="060076"/>
                </a:solidFill>
                <a:latin typeface="AvenirNext LT Pro Regular" panose="020B0504020202020204" pitchFamily="34" charset="0"/>
                <a:cs typeface="Gotham Book" pitchFamily="50" charset="0"/>
              </a:rPr>
              <a:t>Health</a:t>
            </a:r>
            <a:r>
              <a:rPr lang="en-US" sz="870" spc="-20" dirty="0">
                <a:solidFill>
                  <a:srgbClr val="060076"/>
                </a:solidFill>
                <a:latin typeface="AvenirNext LT Pro Regular" panose="020B0504020202020204" pitchFamily="34" charset="0"/>
                <a:cs typeface="Gotham Book" pitchFamily="50" charset="0"/>
              </a:rPr>
              <a:t> </a:t>
            </a:r>
            <a:r>
              <a:rPr lang="en-US" sz="870" spc="-10" dirty="0">
                <a:solidFill>
                  <a:srgbClr val="060076"/>
                </a:solidFill>
                <a:latin typeface="AvenirNext LT Pro Regular" panose="020B0504020202020204" pitchFamily="34" charset="0"/>
                <a:cs typeface="Gotham Book" pitchFamily="50" charset="0"/>
              </a:rPr>
              <a:t>Authority, </a:t>
            </a:r>
            <a:r>
              <a:rPr lang="en-US" sz="870" dirty="0">
                <a:solidFill>
                  <a:srgbClr val="060076"/>
                </a:solidFill>
                <a:latin typeface="AvenirNext LT Pro Regular" panose="020B0504020202020204" pitchFamily="34" charset="0"/>
                <a:cs typeface="Gotham Book" pitchFamily="50" charset="0"/>
              </a:rPr>
              <a:t>Heart</a:t>
            </a:r>
            <a:r>
              <a:rPr lang="en-US" sz="870" spc="-20" dirty="0">
                <a:solidFill>
                  <a:srgbClr val="060076"/>
                </a:solidFill>
                <a:latin typeface="AvenirNext LT Pro Regular" panose="020B0504020202020204" pitchFamily="34" charset="0"/>
                <a:cs typeface="Gotham Book" pitchFamily="50" charset="0"/>
              </a:rPr>
              <a:t> </a:t>
            </a:r>
            <a:r>
              <a:rPr lang="en-US" sz="870" dirty="0">
                <a:solidFill>
                  <a:srgbClr val="060076"/>
                </a:solidFill>
                <a:latin typeface="AvenirNext LT Pro Regular" panose="020B0504020202020204" pitchFamily="34" charset="0"/>
                <a:cs typeface="Gotham Book" pitchFamily="50" charset="0"/>
              </a:rPr>
              <a:t>and</a:t>
            </a:r>
            <a:r>
              <a:rPr lang="en-US" sz="870" spc="-15" dirty="0">
                <a:solidFill>
                  <a:srgbClr val="060076"/>
                </a:solidFill>
                <a:latin typeface="AvenirNext LT Pro Regular" panose="020B0504020202020204" pitchFamily="34" charset="0"/>
                <a:cs typeface="Gotham Book" pitchFamily="50" charset="0"/>
              </a:rPr>
              <a:t> </a:t>
            </a:r>
            <a:r>
              <a:rPr lang="en-US" sz="870" dirty="0">
                <a:solidFill>
                  <a:srgbClr val="060076"/>
                </a:solidFill>
                <a:latin typeface="AvenirNext LT Pro Regular" panose="020B0504020202020204" pitchFamily="34" charset="0"/>
                <a:cs typeface="Gotham Book" pitchFamily="50" charset="0"/>
              </a:rPr>
              <a:t>Stroke</a:t>
            </a:r>
            <a:r>
              <a:rPr lang="en-US" sz="870" spc="-15" dirty="0">
                <a:solidFill>
                  <a:srgbClr val="060076"/>
                </a:solidFill>
                <a:latin typeface="AvenirNext LT Pro Regular" panose="020B0504020202020204" pitchFamily="34" charset="0"/>
                <a:cs typeface="Gotham Book" pitchFamily="50" charset="0"/>
              </a:rPr>
              <a:t> </a:t>
            </a:r>
            <a:r>
              <a:rPr lang="en-US" sz="870" spc="-10" dirty="0">
                <a:solidFill>
                  <a:srgbClr val="060076"/>
                </a:solidFill>
                <a:latin typeface="AvenirNext LT Pro Regular" panose="020B0504020202020204" pitchFamily="34" charset="0"/>
                <a:cs typeface="Gotham Book" pitchFamily="50" charset="0"/>
              </a:rPr>
              <a:t>Foundation, </a:t>
            </a:r>
            <a:r>
              <a:rPr lang="en-US" sz="870" dirty="0">
                <a:solidFill>
                  <a:srgbClr val="060076"/>
                </a:solidFill>
                <a:latin typeface="AvenirNext LT Pro Regular" panose="020B0504020202020204" pitchFamily="34" charset="0"/>
                <a:cs typeface="Gotham Book" pitchFamily="50" charset="0"/>
              </a:rPr>
              <a:t>Government</a:t>
            </a:r>
            <a:r>
              <a:rPr lang="en-US" sz="870" spc="-10" dirty="0">
                <a:solidFill>
                  <a:srgbClr val="060076"/>
                </a:solidFill>
                <a:latin typeface="AvenirNext LT Pro Regular" panose="020B0504020202020204" pitchFamily="34" charset="0"/>
                <a:cs typeface="Gotham Book" pitchFamily="50" charset="0"/>
              </a:rPr>
              <a:t> </a:t>
            </a:r>
            <a:r>
              <a:rPr lang="en-US" sz="870" dirty="0">
                <a:solidFill>
                  <a:srgbClr val="060076"/>
                </a:solidFill>
                <a:latin typeface="AvenirNext LT Pro Regular" panose="020B0504020202020204" pitchFamily="34" charset="0"/>
                <a:cs typeface="Gotham Book" pitchFamily="50" charset="0"/>
              </a:rPr>
              <a:t>of</a:t>
            </a:r>
            <a:r>
              <a:rPr lang="en-US" sz="870" spc="-5" dirty="0">
                <a:solidFill>
                  <a:srgbClr val="060076"/>
                </a:solidFill>
                <a:latin typeface="AvenirNext LT Pro Regular" panose="020B0504020202020204" pitchFamily="34" charset="0"/>
                <a:cs typeface="Gotham Book" pitchFamily="50" charset="0"/>
              </a:rPr>
              <a:t> </a:t>
            </a:r>
            <a:r>
              <a:rPr lang="en-US" sz="870" spc="-10" dirty="0">
                <a:solidFill>
                  <a:srgbClr val="060076"/>
                </a:solidFill>
                <a:latin typeface="AvenirNext LT Pro Regular" panose="020B0504020202020204" pitchFamily="34" charset="0"/>
                <a:cs typeface="Gotham Book" pitchFamily="50" charset="0"/>
              </a:rPr>
              <a:t>Canada</a:t>
            </a:r>
            <a:endParaRPr sz="870" dirty="0">
              <a:solidFill>
                <a:srgbClr val="060076"/>
              </a:solidFill>
              <a:latin typeface="AvenirNext LT Pro Regular" panose="020B0504020202020204" pitchFamily="34" charset="0"/>
              <a:cs typeface="Gotham Book" pitchFamily="50" charset="0"/>
            </a:endParaRPr>
          </a:p>
        </p:txBody>
      </p:sp>
      <p:grpSp>
        <p:nvGrpSpPr>
          <p:cNvPr id="9" name="Group 8">
            <a:extLst>
              <a:ext uri="{FF2B5EF4-FFF2-40B4-BE49-F238E27FC236}">
                <a16:creationId xmlns:a16="http://schemas.microsoft.com/office/drawing/2014/main" id="{FD7D4EA9-AACB-AC91-30B7-136A20089C35}"/>
              </a:ext>
            </a:extLst>
          </p:cNvPr>
          <p:cNvGrpSpPr/>
          <p:nvPr userDrawn="1"/>
        </p:nvGrpSpPr>
        <p:grpSpPr>
          <a:xfrm>
            <a:off x="351842" y="2660711"/>
            <a:ext cx="3581501" cy="4523061"/>
            <a:chOff x="716860" y="2346522"/>
            <a:chExt cx="3581501" cy="4523061"/>
          </a:xfrm>
        </p:grpSpPr>
        <p:sp>
          <p:nvSpPr>
            <p:cNvPr id="11" name="Rectangle 10">
              <a:extLst>
                <a:ext uri="{FF2B5EF4-FFF2-40B4-BE49-F238E27FC236}">
                  <a16:creationId xmlns:a16="http://schemas.microsoft.com/office/drawing/2014/main" id="{6D2293C9-33A2-8464-6BA6-5DE4E882B2CC}"/>
                </a:ext>
              </a:extLst>
            </p:cNvPr>
            <p:cNvSpPr/>
            <p:nvPr/>
          </p:nvSpPr>
          <p:spPr>
            <a:xfrm>
              <a:off x="893823" y="2735261"/>
              <a:ext cx="3360331" cy="4134322"/>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12" name="Oval 11">
              <a:extLst>
                <a:ext uri="{FF2B5EF4-FFF2-40B4-BE49-F238E27FC236}">
                  <a16:creationId xmlns:a16="http://schemas.microsoft.com/office/drawing/2014/main" id="{148AAB29-B08F-49AC-DAB0-BE18E256D2E4}"/>
                </a:ext>
              </a:extLst>
            </p:cNvPr>
            <p:cNvSpPr/>
            <p:nvPr/>
          </p:nvSpPr>
          <p:spPr>
            <a:xfrm>
              <a:off x="2174322" y="2346522"/>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3">
              <a:extLst>
                <a:ext uri="{FF2B5EF4-FFF2-40B4-BE49-F238E27FC236}">
                  <a16:creationId xmlns:a16="http://schemas.microsoft.com/office/drawing/2014/main" id="{44189A65-DCEC-C70B-D96D-9F4174F0F0C8}"/>
                </a:ext>
              </a:extLst>
            </p:cNvPr>
            <p:cNvSpPr txBox="1"/>
            <p:nvPr/>
          </p:nvSpPr>
          <p:spPr>
            <a:xfrm>
              <a:off x="716860" y="3229867"/>
              <a:ext cx="3581501" cy="286949"/>
            </a:xfrm>
            <a:prstGeom prst="rect">
              <a:avLst/>
            </a:prstGeom>
            <a:ln w="9525">
              <a:noFill/>
            </a:ln>
          </p:spPr>
          <p:txBody>
            <a:bodyPr vert="horz" wrap="square" lIns="0" tIns="39370" rIns="0" bIns="0" rtlCol="0">
              <a:noAutofit/>
            </a:bodyPr>
            <a:lstStyle/>
            <a:p>
              <a:pPr marL="95885" algn="ctr">
                <a:spcBef>
                  <a:spcPts val="310"/>
                </a:spcBef>
              </a:pPr>
              <a:r>
                <a:rPr lang="en-US" sz="1300" dirty="0">
                  <a:solidFill>
                    <a:schemeClr val="bg1"/>
                  </a:solidFill>
                  <a:latin typeface="AvenirNext LT Pro Bold" panose="020B0804020202020204" pitchFamily="34" charset="0"/>
                  <a:cs typeface="Gotham Bold" pitchFamily="50" charset="0"/>
                </a:rPr>
                <a:t>MENTAL</a:t>
              </a:r>
              <a:r>
                <a:rPr lang="en-US" sz="1300" spc="-55" dirty="0">
                  <a:solidFill>
                    <a:schemeClr val="bg1"/>
                  </a:solidFill>
                  <a:latin typeface="AvenirNext LT Pro Bold" panose="020B0804020202020204" pitchFamily="34" charset="0"/>
                  <a:cs typeface="Gotham Bold" pitchFamily="50" charset="0"/>
                </a:rPr>
                <a:t> </a:t>
              </a:r>
              <a:r>
                <a:rPr lang="en-US" sz="1300" dirty="0">
                  <a:solidFill>
                    <a:schemeClr val="bg1"/>
                  </a:solidFill>
                  <a:latin typeface="AvenirNext LT Pro Bold" panose="020B0804020202020204" pitchFamily="34" charset="0"/>
                  <a:cs typeface="Gotham Bold" pitchFamily="50" charset="0"/>
                </a:rPr>
                <a:t>HEALTH</a:t>
              </a:r>
              <a:r>
                <a:rPr lang="en-US" sz="1300" spc="-50" dirty="0">
                  <a:solidFill>
                    <a:schemeClr val="bg1"/>
                  </a:solidFill>
                  <a:latin typeface="AvenirNext LT Pro Bold" panose="020B0804020202020204" pitchFamily="34" charset="0"/>
                  <a:cs typeface="Gotham Bold" pitchFamily="50" charset="0"/>
                </a:rPr>
                <a:t> </a:t>
              </a:r>
              <a:r>
                <a:rPr lang="en-US" sz="1300" dirty="0">
                  <a:solidFill>
                    <a:schemeClr val="bg1"/>
                  </a:solidFill>
                  <a:latin typeface="AvenirNext LT Pro Bold" panose="020B0804020202020204" pitchFamily="34" charset="0"/>
                  <a:cs typeface="Gotham Bold" pitchFamily="50" charset="0"/>
                </a:rPr>
                <a:t>COVERAGE</a:t>
              </a:r>
              <a:r>
                <a:rPr lang="en-US" sz="1300" spc="-45" dirty="0">
                  <a:solidFill>
                    <a:schemeClr val="bg1"/>
                  </a:solidFill>
                  <a:latin typeface="AvenirNext LT Pro Bold" panose="020B0804020202020204" pitchFamily="34" charset="0"/>
                  <a:cs typeface="Gotham Bold" pitchFamily="50" charset="0"/>
                </a:rPr>
                <a:t> </a:t>
              </a:r>
              <a:r>
                <a:rPr lang="en-US" sz="1300" spc="-10" dirty="0">
                  <a:solidFill>
                    <a:schemeClr val="bg1"/>
                  </a:solidFill>
                  <a:latin typeface="AvenirNext LT Pro Bold" panose="020B0804020202020204" pitchFamily="34" charset="0"/>
                  <a:cs typeface="Gotham Bold" pitchFamily="50" charset="0"/>
                </a:rPr>
                <a:t>OPTIONS</a:t>
              </a:r>
              <a:endParaRPr lang="en-US" sz="1300" dirty="0">
                <a:solidFill>
                  <a:schemeClr val="bg1"/>
                </a:solidFill>
                <a:latin typeface="AvenirNext LT Pro Bold" panose="020B0804020202020204" pitchFamily="34" charset="0"/>
                <a:cs typeface="Gotham Book" pitchFamily="50" charset="0"/>
              </a:endParaRPr>
            </a:p>
          </p:txBody>
        </p:sp>
        <p:pic>
          <p:nvPicPr>
            <p:cNvPr id="16" name="Graphic 15">
              <a:extLst>
                <a:ext uri="{FF2B5EF4-FFF2-40B4-BE49-F238E27FC236}">
                  <a16:creationId xmlns:a16="http://schemas.microsoft.com/office/drawing/2014/main" id="{D6986A94-B5D7-6FD6-3BC8-7F5B2A475B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5885" y="2420189"/>
              <a:ext cx="514350" cy="567559"/>
            </a:xfrm>
            <a:prstGeom prst="rect">
              <a:avLst/>
            </a:prstGeom>
          </p:spPr>
        </p:pic>
        <p:pic>
          <p:nvPicPr>
            <p:cNvPr id="17" name="Graphic 16">
              <a:extLst>
                <a:ext uri="{FF2B5EF4-FFF2-40B4-BE49-F238E27FC236}">
                  <a16:creationId xmlns:a16="http://schemas.microsoft.com/office/drawing/2014/main" id="{518D39A6-E181-FC40-3245-A8C4F58BEE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4778" y="2528727"/>
              <a:ext cx="147562" cy="147562"/>
            </a:xfrm>
            <a:prstGeom prst="rect">
              <a:avLst/>
            </a:prstGeom>
          </p:spPr>
        </p:pic>
        <p:sp>
          <p:nvSpPr>
            <p:cNvPr id="18" name="Oval 17">
              <a:extLst>
                <a:ext uri="{FF2B5EF4-FFF2-40B4-BE49-F238E27FC236}">
                  <a16:creationId xmlns:a16="http://schemas.microsoft.com/office/drawing/2014/main" id="{9561089E-B3B3-8C83-6610-61660208666C}"/>
                </a:ext>
              </a:extLst>
            </p:cNvPr>
            <p:cNvSpPr/>
            <p:nvPr/>
          </p:nvSpPr>
          <p:spPr>
            <a:xfrm>
              <a:off x="2439249" y="2495670"/>
              <a:ext cx="239593" cy="23959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ED1BD72-FBD8-79FB-AA80-A04C1C13A297}"/>
              </a:ext>
            </a:extLst>
          </p:cNvPr>
          <p:cNvGrpSpPr/>
          <p:nvPr userDrawn="1"/>
        </p:nvGrpSpPr>
        <p:grpSpPr>
          <a:xfrm>
            <a:off x="6278672" y="2660711"/>
            <a:ext cx="3740376" cy="3678514"/>
            <a:chOff x="4752795" y="2346523"/>
            <a:chExt cx="3740376" cy="3678514"/>
          </a:xfrm>
        </p:grpSpPr>
        <p:sp>
          <p:nvSpPr>
            <p:cNvPr id="20" name="Rectangle 19">
              <a:extLst>
                <a:ext uri="{FF2B5EF4-FFF2-40B4-BE49-F238E27FC236}">
                  <a16:creationId xmlns:a16="http://schemas.microsoft.com/office/drawing/2014/main" id="{E8E4915E-3320-B493-223F-1F68135DDB97}"/>
                </a:ext>
              </a:extLst>
            </p:cNvPr>
            <p:cNvSpPr/>
            <p:nvPr/>
          </p:nvSpPr>
          <p:spPr>
            <a:xfrm>
              <a:off x="4963180" y="2735263"/>
              <a:ext cx="3360331" cy="3289774"/>
            </a:xfrm>
            <a:prstGeom prst="rect">
              <a:avLst/>
            </a:prstGeom>
            <a:solidFill>
              <a:srgbClr val="06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21" name="Oval 20">
              <a:extLst>
                <a:ext uri="{FF2B5EF4-FFF2-40B4-BE49-F238E27FC236}">
                  <a16:creationId xmlns:a16="http://schemas.microsoft.com/office/drawing/2014/main" id="{F05748CE-3524-6CD8-9540-DEF0FB727E38}"/>
                </a:ext>
              </a:extLst>
            </p:cNvPr>
            <p:cNvSpPr/>
            <p:nvPr/>
          </p:nvSpPr>
          <p:spPr>
            <a:xfrm>
              <a:off x="6228745" y="2346523"/>
              <a:ext cx="788477" cy="788477"/>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5">
              <a:extLst>
                <a:ext uri="{FF2B5EF4-FFF2-40B4-BE49-F238E27FC236}">
                  <a16:creationId xmlns:a16="http://schemas.microsoft.com/office/drawing/2014/main" id="{0A16DC4F-DC56-EA1A-9EEC-BC8632AF13AD}"/>
                </a:ext>
              </a:extLst>
            </p:cNvPr>
            <p:cNvSpPr txBox="1"/>
            <p:nvPr/>
          </p:nvSpPr>
          <p:spPr>
            <a:xfrm>
              <a:off x="4752795" y="3229276"/>
              <a:ext cx="3740376" cy="255015"/>
            </a:xfrm>
            <a:prstGeom prst="rect">
              <a:avLst/>
            </a:prstGeom>
            <a:ln w="9525">
              <a:noFill/>
            </a:ln>
          </p:spPr>
          <p:txBody>
            <a:bodyPr vert="horz" wrap="square" lIns="0" tIns="40005" rIns="0" bIns="0" rtlCol="0">
              <a:noAutofit/>
            </a:bodyPr>
            <a:lstStyle/>
            <a:p>
              <a:pPr marL="95250" algn="ctr">
                <a:spcBef>
                  <a:spcPts val="315"/>
                </a:spcBef>
                <a:tabLst>
                  <a:tab pos="294005" algn="l"/>
                </a:tabLst>
              </a:pPr>
              <a:r>
                <a:rPr lang="en-US" sz="1300" dirty="0">
                  <a:solidFill>
                    <a:schemeClr val="bg1"/>
                  </a:solidFill>
                  <a:latin typeface="AvenirNext LT Pro Bold" panose="020B0804020202020204" pitchFamily="34" charset="0"/>
                  <a:cs typeface="Gotham Bold" pitchFamily="50" charset="0"/>
                </a:rPr>
                <a:t>YOU ARE NOT ALONE</a:t>
              </a:r>
            </a:p>
          </p:txBody>
        </p:sp>
        <p:sp>
          <p:nvSpPr>
            <p:cNvPr id="23" name="object 13">
              <a:extLst>
                <a:ext uri="{FF2B5EF4-FFF2-40B4-BE49-F238E27FC236}">
                  <a16:creationId xmlns:a16="http://schemas.microsoft.com/office/drawing/2014/main" id="{5DBA0046-8CE3-7CE4-2447-975EB7131BE6}"/>
                </a:ext>
              </a:extLst>
            </p:cNvPr>
            <p:cNvSpPr txBox="1"/>
            <p:nvPr/>
          </p:nvSpPr>
          <p:spPr>
            <a:xfrm>
              <a:off x="5217989" y="3578648"/>
              <a:ext cx="2965194" cy="905179"/>
            </a:xfrm>
            <a:prstGeom prst="rect">
              <a:avLst/>
            </a:prstGeom>
            <a:ln w="9525">
              <a:noFill/>
            </a:ln>
          </p:spPr>
          <p:txBody>
            <a:bodyPr vert="horz" wrap="square" lIns="0" tIns="39370" rIns="0" bIns="0" rtlCol="0">
              <a:noAutofit/>
            </a:bodyPr>
            <a:lstStyle/>
            <a:p>
              <a:pPr marL="93980" marR="259079">
                <a:lnSpc>
                  <a:spcPct val="103400"/>
                </a:lnSpc>
                <a:spcBef>
                  <a:spcPts val="835"/>
                </a:spcBef>
              </a:pPr>
              <a:r>
                <a:rPr lang="en-US" sz="1100" dirty="0">
                  <a:solidFill>
                    <a:schemeClr val="bg1"/>
                  </a:solidFill>
                  <a:latin typeface="AvenirNext LT Pro Regular" panose="020B0504020202020204" pitchFamily="34" charset="0"/>
                  <a:cs typeface="Gotham Book" pitchFamily="50" charset="0"/>
                </a:rPr>
                <a:t>33% of Nova Scotians are living with diabetes or prediabetes. Connect with the community and read real stories from Canadians exploring their journey with diabetes.</a:t>
              </a:r>
            </a:p>
          </p:txBody>
        </p:sp>
        <p:pic>
          <p:nvPicPr>
            <p:cNvPr id="25" name="Graphic 24">
              <a:extLst>
                <a:ext uri="{FF2B5EF4-FFF2-40B4-BE49-F238E27FC236}">
                  <a16:creationId xmlns:a16="http://schemas.microsoft.com/office/drawing/2014/main" id="{F86D9553-D2F1-290E-EE35-76845209DA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81637" y="2472266"/>
              <a:ext cx="512562" cy="512562"/>
            </a:xfrm>
            <a:prstGeom prst="rect">
              <a:avLst/>
            </a:prstGeom>
          </p:spPr>
        </p:pic>
      </p:grpSp>
      <p:grpSp>
        <p:nvGrpSpPr>
          <p:cNvPr id="26" name="Group 25">
            <a:extLst>
              <a:ext uri="{FF2B5EF4-FFF2-40B4-BE49-F238E27FC236}">
                <a16:creationId xmlns:a16="http://schemas.microsoft.com/office/drawing/2014/main" id="{6521412B-A2D3-ED0E-F6D5-146B8E1F737F}"/>
              </a:ext>
            </a:extLst>
          </p:cNvPr>
          <p:cNvGrpSpPr/>
          <p:nvPr userDrawn="1"/>
        </p:nvGrpSpPr>
        <p:grpSpPr>
          <a:xfrm>
            <a:off x="11" y="1600200"/>
            <a:ext cx="5257789" cy="472529"/>
            <a:chOff x="-3540053" y="3038310"/>
            <a:chExt cx="3650665" cy="472529"/>
          </a:xfrm>
        </p:grpSpPr>
        <p:sp>
          <p:nvSpPr>
            <p:cNvPr id="27" name="Rectangle 26">
              <a:extLst>
                <a:ext uri="{FF2B5EF4-FFF2-40B4-BE49-F238E27FC236}">
                  <a16:creationId xmlns:a16="http://schemas.microsoft.com/office/drawing/2014/main" id="{91643507-468F-F725-9670-D920D0950FF5}"/>
                </a:ext>
              </a:extLst>
            </p:cNvPr>
            <p:cNvSpPr/>
            <p:nvPr/>
          </p:nvSpPr>
          <p:spPr>
            <a:xfrm>
              <a:off x="-3540053" y="3038310"/>
              <a:ext cx="3581551" cy="472529"/>
            </a:xfrm>
            <a:prstGeom prst="rect">
              <a:avLst/>
            </a:prstGeom>
            <a:solidFill>
              <a:srgbClr val="B0B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sp>
          <p:nvSpPr>
            <p:cNvPr id="28" name="object 3">
              <a:extLst>
                <a:ext uri="{FF2B5EF4-FFF2-40B4-BE49-F238E27FC236}">
                  <a16:creationId xmlns:a16="http://schemas.microsoft.com/office/drawing/2014/main" id="{57670115-F4ED-9EC7-DC48-49F32339CCAC}"/>
                </a:ext>
              </a:extLst>
            </p:cNvPr>
            <p:cNvSpPr txBox="1"/>
            <p:nvPr/>
          </p:nvSpPr>
          <p:spPr>
            <a:xfrm>
              <a:off x="-3464820" y="3092633"/>
              <a:ext cx="3575432" cy="363498"/>
            </a:xfrm>
            <a:prstGeom prst="rect">
              <a:avLst/>
            </a:prstGeom>
          </p:spPr>
          <p:txBody>
            <a:bodyPr vert="horz" wrap="square" lIns="0" tIns="6350" rIns="0" bIns="0" rtlCol="0">
              <a:noAutofit/>
            </a:bodyPr>
            <a:lstStyle/>
            <a:p>
              <a:pPr marL="95885" marR="199390">
                <a:lnSpc>
                  <a:spcPct val="103400"/>
                </a:lnSpc>
                <a:spcBef>
                  <a:spcPts val="30"/>
                </a:spcBef>
              </a:pPr>
              <a:r>
                <a:rPr lang="en-US" sz="1150" spc="-30" dirty="0">
                  <a:solidFill>
                    <a:srgbClr val="060076"/>
                  </a:solidFill>
                  <a:latin typeface="AvenirNext LT Pro Regular" panose="020B0504020202020204" pitchFamily="34" charset="0"/>
                  <a:cs typeface="Gotham Book" pitchFamily="50" charset="0"/>
                </a:rPr>
                <a:t>Although we think of diabetes as a physical condition,</a:t>
              </a:r>
              <a:r>
                <a:rPr lang="en-US" sz="1150" b="1" spc="-30" dirty="0">
                  <a:solidFill>
                    <a:srgbClr val="060076"/>
                  </a:solidFill>
                  <a:latin typeface="AvenirNext LT Pro Regular" panose="020B0504020202020204" pitchFamily="34" charset="0"/>
                  <a:cs typeface="Gotham Book" pitchFamily="50" charset="0"/>
                </a:rPr>
                <a:t> </a:t>
              </a:r>
              <a:r>
                <a:rPr lang="en-US" sz="1150" spc="-30" dirty="0">
                  <a:solidFill>
                    <a:srgbClr val="060076"/>
                  </a:solidFill>
                  <a:latin typeface="AvenirNext LT Pro Bold" panose="020B0804020202020204" pitchFamily="34" charset="0"/>
                  <a:cs typeface="Gotham Book" pitchFamily="50" charset="0"/>
                </a:rPr>
                <a:t>30% of people living with diabetes </a:t>
              </a:r>
              <a:r>
                <a:rPr lang="en-US" sz="1150" spc="-30" dirty="0">
                  <a:solidFill>
                    <a:srgbClr val="060076"/>
                  </a:solidFill>
                  <a:latin typeface="AvenirNext LT Pro Regular" panose="020B0504020202020204" pitchFamily="34" charset="0"/>
                  <a:cs typeface="Gotham Book" pitchFamily="50" charset="0"/>
                </a:rPr>
                <a:t>have also experienced </a:t>
              </a:r>
              <a:r>
                <a:rPr lang="en-US" sz="1150" spc="-30" dirty="0">
                  <a:solidFill>
                    <a:srgbClr val="060076"/>
                  </a:solidFill>
                  <a:latin typeface="AvenirNext LT Pro Bold" panose="020B0804020202020204" pitchFamily="34" charset="0"/>
                  <a:cs typeface="Gotham Book" pitchFamily="50" charset="0"/>
                </a:rPr>
                <a:t>symptoms of clinical depression</a:t>
              </a:r>
              <a:r>
                <a:rPr lang="en-US" sz="1150" spc="-30" dirty="0">
                  <a:solidFill>
                    <a:srgbClr val="060076"/>
                  </a:solidFill>
                  <a:latin typeface="AvenirNext LT Pro Regular" panose="020B0504020202020204" pitchFamily="34" charset="0"/>
                  <a:cs typeface="Gotham Book" pitchFamily="50" charset="0"/>
                </a:rPr>
                <a:t>.</a:t>
              </a:r>
            </a:p>
          </p:txBody>
        </p:sp>
      </p:grpSp>
      <p:sp>
        <p:nvSpPr>
          <p:cNvPr id="29" name="Arrow: Right 28">
            <a:extLst>
              <a:ext uri="{FF2B5EF4-FFF2-40B4-BE49-F238E27FC236}">
                <a16:creationId xmlns:a16="http://schemas.microsoft.com/office/drawing/2014/main" id="{99217C71-4E3E-5CE6-156D-41B66D99B475}"/>
              </a:ext>
            </a:extLst>
          </p:cNvPr>
          <p:cNvSpPr/>
          <p:nvPr userDrawn="1"/>
        </p:nvSpPr>
        <p:spPr>
          <a:xfrm>
            <a:off x="3570460" y="5045089"/>
            <a:ext cx="822084" cy="382619"/>
          </a:xfrm>
          <a:prstGeom prst="rightArrow">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618CD05-099C-6CE3-BB4D-55B1C568E366}"/>
              </a:ext>
            </a:extLst>
          </p:cNvPr>
          <p:cNvSpPr/>
          <p:nvPr userDrawn="1"/>
        </p:nvSpPr>
        <p:spPr>
          <a:xfrm>
            <a:off x="6478524" y="6666819"/>
            <a:ext cx="3884675" cy="516953"/>
          </a:xfrm>
          <a:prstGeom prst="rect">
            <a:avLst/>
          </a:prstGeom>
          <a:solidFill>
            <a:srgbClr val="B0B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sp>
        <p:nvSpPr>
          <p:cNvPr id="31" name="object 3">
            <a:extLst>
              <a:ext uri="{FF2B5EF4-FFF2-40B4-BE49-F238E27FC236}">
                <a16:creationId xmlns:a16="http://schemas.microsoft.com/office/drawing/2014/main" id="{07A7866A-B033-5E29-A307-D268635244B8}"/>
              </a:ext>
            </a:extLst>
          </p:cNvPr>
          <p:cNvSpPr txBox="1"/>
          <p:nvPr userDrawn="1"/>
        </p:nvSpPr>
        <p:spPr>
          <a:xfrm>
            <a:off x="6635598" y="6802762"/>
            <a:ext cx="3703060" cy="422596"/>
          </a:xfrm>
          <a:prstGeom prst="rect">
            <a:avLst/>
          </a:prstGeom>
        </p:spPr>
        <p:txBody>
          <a:bodyPr vert="horz" wrap="square" lIns="0" tIns="6350" rIns="0" bIns="0" rtlCol="0">
            <a:noAutofit/>
          </a:bodyPr>
          <a:lstStyle/>
          <a:p>
            <a:pPr marL="117475" marR="110489" algn="l">
              <a:lnSpc>
                <a:spcPct val="103400"/>
              </a:lnSpc>
              <a:spcBef>
                <a:spcPts val="800"/>
              </a:spcBef>
            </a:pPr>
            <a:r>
              <a:rPr lang="en-US" sz="1400" dirty="0">
                <a:solidFill>
                  <a:srgbClr val="060076"/>
                </a:solidFill>
                <a:latin typeface="AvenirNext LT Pro Bold" panose="020B0804020202020204" pitchFamily="34" charset="0"/>
                <a:cs typeface="Gotham Book" pitchFamily="50" charset="0"/>
              </a:rPr>
              <a:t>QUESTIONS? </a:t>
            </a:r>
            <a:r>
              <a:rPr lang="en-US" sz="1200" dirty="0">
                <a:solidFill>
                  <a:srgbClr val="060076"/>
                </a:solidFill>
                <a:latin typeface="AvenirNext LT Pro Regular" panose="020B0504020202020204" pitchFamily="34" charset="0"/>
                <a:cs typeface="Gotham Bold" pitchFamily="50" charset="0"/>
              </a:rPr>
              <a:t>Reach out to </a:t>
            </a:r>
            <a:r>
              <a:rPr lang="en-US" sz="1200" spc="-20" dirty="0">
                <a:solidFill>
                  <a:srgbClr val="060076"/>
                </a:solidFill>
                <a:highlight>
                  <a:srgbClr val="FFFF00"/>
                </a:highlight>
                <a:latin typeface="AvenirNext LT Pro Regular" panose="020B0504020202020204" pitchFamily="34" charset="0"/>
                <a:cs typeface="Gotham Bold" pitchFamily="50" charset="0"/>
              </a:rPr>
              <a:t>&lt;TEXT&gt;</a:t>
            </a:r>
          </a:p>
          <a:p>
            <a:pPr marL="95250" marR="621665" algn="ctr">
              <a:lnSpc>
                <a:spcPts val="1600"/>
              </a:lnSpc>
              <a:spcBef>
                <a:spcPts val="5"/>
              </a:spcBef>
              <a:spcAft>
                <a:spcPts val="600"/>
              </a:spcAft>
            </a:pPr>
            <a:endParaRPr lang="en-US" sz="1400" dirty="0">
              <a:solidFill>
                <a:srgbClr val="060076"/>
              </a:solidFill>
              <a:latin typeface="Raleway Bold" panose="020B0003030101060003" pitchFamily="34" charset="0"/>
              <a:cs typeface="Gotham Book" pitchFamily="50" charset="0"/>
            </a:endParaRPr>
          </a:p>
        </p:txBody>
      </p:sp>
      <p:grpSp>
        <p:nvGrpSpPr>
          <p:cNvPr id="69" name="Group 68">
            <a:extLst>
              <a:ext uri="{FF2B5EF4-FFF2-40B4-BE49-F238E27FC236}">
                <a16:creationId xmlns:a16="http://schemas.microsoft.com/office/drawing/2014/main" id="{C0DBEB96-BFB3-31F1-E8A8-E467CC4F8833}"/>
              </a:ext>
            </a:extLst>
          </p:cNvPr>
          <p:cNvGrpSpPr/>
          <p:nvPr userDrawn="1"/>
        </p:nvGrpSpPr>
        <p:grpSpPr>
          <a:xfrm>
            <a:off x="6220844" y="6693273"/>
            <a:ext cx="448776" cy="448776"/>
            <a:chOff x="-5476640" y="5285176"/>
            <a:chExt cx="448776" cy="448776"/>
          </a:xfrm>
        </p:grpSpPr>
        <p:sp>
          <p:nvSpPr>
            <p:cNvPr id="70" name="Oval 69">
              <a:extLst>
                <a:ext uri="{FF2B5EF4-FFF2-40B4-BE49-F238E27FC236}">
                  <a16:creationId xmlns:a16="http://schemas.microsoft.com/office/drawing/2014/main" id="{CDC84D30-09EC-2B1B-FAF5-8DA0C8867F54}"/>
                </a:ext>
              </a:extLst>
            </p:cNvPr>
            <p:cNvSpPr/>
            <p:nvPr/>
          </p:nvSpPr>
          <p:spPr>
            <a:xfrm>
              <a:off x="-5476640" y="5285176"/>
              <a:ext cx="448776" cy="448776"/>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a:extLst>
                <a:ext uri="{FF2B5EF4-FFF2-40B4-BE49-F238E27FC236}">
                  <a16:creationId xmlns:a16="http://schemas.microsoft.com/office/drawing/2014/main" id="{334C4F19-6D6C-C963-2E45-A9F0A4DDDB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62854" y="5351333"/>
              <a:ext cx="221204" cy="351001"/>
            </a:xfrm>
            <a:prstGeom prst="rect">
              <a:avLst/>
            </a:prstGeom>
          </p:spPr>
        </p:pic>
      </p:grpSp>
      <p:sp>
        <p:nvSpPr>
          <p:cNvPr id="80" name="object 2">
            <a:extLst>
              <a:ext uri="{FF2B5EF4-FFF2-40B4-BE49-F238E27FC236}">
                <a16:creationId xmlns:a16="http://schemas.microsoft.com/office/drawing/2014/main" id="{AAAADBAA-A4A7-3196-403A-95036B910790}"/>
              </a:ext>
            </a:extLst>
          </p:cNvPr>
          <p:cNvSpPr txBox="1"/>
          <p:nvPr userDrawn="1"/>
        </p:nvSpPr>
        <p:spPr>
          <a:xfrm>
            <a:off x="647701" y="330657"/>
            <a:ext cx="9067799" cy="428322"/>
          </a:xfrm>
          <a:prstGeom prst="rect">
            <a:avLst/>
          </a:prstGeom>
        </p:spPr>
        <p:txBody>
          <a:bodyPr vert="horz" wrap="square" lIns="0" tIns="12700" rIns="0" bIns="0" rtlCol="0">
            <a:spAutoFit/>
          </a:bodyPr>
          <a:lstStyle/>
          <a:p>
            <a:pPr marL="12700" algn="l">
              <a:spcBef>
                <a:spcPts val="100"/>
              </a:spcBef>
            </a:pPr>
            <a:r>
              <a:rPr lang="en-US" sz="2700" spc="20" dirty="0">
                <a:solidFill>
                  <a:srgbClr val="060076"/>
                </a:solidFill>
                <a:latin typeface="AvenirNext LT Pro Bold" panose="020B0804020202020204" pitchFamily="34" charset="0"/>
                <a:cs typeface="Gotham Black" pitchFamily="50" charset="0"/>
              </a:rPr>
              <a:t>BEYOND YOUR BODY: MENTAL HEALTH &amp; DIABETES</a:t>
            </a:r>
          </a:p>
        </p:txBody>
      </p:sp>
      <p:sp>
        <p:nvSpPr>
          <p:cNvPr id="90" name="object 3">
            <a:extLst>
              <a:ext uri="{FF2B5EF4-FFF2-40B4-BE49-F238E27FC236}">
                <a16:creationId xmlns:a16="http://schemas.microsoft.com/office/drawing/2014/main" id="{4735E2D5-426B-C3E1-E4BF-FE241F2425AC}"/>
              </a:ext>
            </a:extLst>
          </p:cNvPr>
          <p:cNvSpPr txBox="1"/>
          <p:nvPr userDrawn="1"/>
        </p:nvSpPr>
        <p:spPr>
          <a:xfrm>
            <a:off x="1338838" y="910381"/>
            <a:ext cx="7638822" cy="338442"/>
          </a:xfrm>
          <a:prstGeom prst="rect">
            <a:avLst/>
          </a:prstGeom>
        </p:spPr>
        <p:txBody>
          <a:bodyPr vert="horz" wrap="square" lIns="0" tIns="6350" rIns="0" bIns="0" rtlCol="0">
            <a:noAutofit/>
          </a:bodyPr>
          <a:lstStyle/>
          <a:p>
            <a:pPr marL="0" marR="0" algn="l">
              <a:lnSpc>
                <a:spcPct val="107000"/>
              </a:lnSpc>
              <a:spcBef>
                <a:spcPts val="0"/>
              </a:spcBef>
              <a:spcAft>
                <a:spcPts val="800"/>
              </a:spcAft>
            </a:pPr>
            <a:r>
              <a:rPr lang="en-US" sz="1250" dirty="0">
                <a:solidFill>
                  <a:srgbClr val="060076"/>
                </a:solidFill>
                <a:latin typeface="AvenirNext LT Pro Bold" panose="020B0804020202020204" pitchFamily="34" charset="0"/>
                <a:ea typeface="Calibri" panose="020F0502020204030204" pitchFamily="34" charset="0"/>
                <a:cs typeface="Gotham Medium" pitchFamily="50" charset="0"/>
              </a:rPr>
              <a:t>Whether it’s for yourself or a loved one, remember to add mental health support to your care plan.</a:t>
            </a:r>
            <a:endParaRPr lang="en-US" sz="1250" dirty="0">
              <a:solidFill>
                <a:srgbClr val="060076"/>
              </a:solidFill>
              <a:effectLst/>
              <a:latin typeface="AvenirNext LT Pro Bold" panose="020B0804020202020204" pitchFamily="34" charset="0"/>
              <a:ea typeface="Calibri" panose="020F0502020204030204" pitchFamily="34" charset="0"/>
              <a:cs typeface="Gotham Medium" pitchFamily="50" charset="0"/>
            </a:endParaRPr>
          </a:p>
        </p:txBody>
      </p:sp>
      <p:cxnSp>
        <p:nvCxnSpPr>
          <p:cNvPr id="91" name="Straight Connector 90">
            <a:extLst>
              <a:ext uri="{FF2B5EF4-FFF2-40B4-BE49-F238E27FC236}">
                <a16:creationId xmlns:a16="http://schemas.microsoft.com/office/drawing/2014/main" id="{9B0A874D-0298-59A6-CE28-7993AC0FC127}"/>
              </a:ext>
            </a:extLst>
          </p:cNvPr>
          <p:cNvCxnSpPr>
            <a:cxnSpLocks/>
          </p:cNvCxnSpPr>
          <p:nvPr userDrawn="1"/>
        </p:nvCxnSpPr>
        <p:spPr>
          <a:xfrm>
            <a:off x="674092" y="820772"/>
            <a:ext cx="9015017" cy="0"/>
          </a:xfrm>
          <a:prstGeom prst="line">
            <a:avLst/>
          </a:prstGeom>
          <a:ln w="19050">
            <a:solidFill>
              <a:srgbClr val="F58220"/>
            </a:solidFill>
          </a:ln>
        </p:spPr>
        <p:style>
          <a:lnRef idx="1">
            <a:schemeClr val="accent1"/>
          </a:lnRef>
          <a:fillRef idx="0">
            <a:schemeClr val="accent1"/>
          </a:fillRef>
          <a:effectRef idx="0">
            <a:schemeClr val="accent1"/>
          </a:effectRef>
          <a:fontRef idx="minor">
            <a:schemeClr val="tx1"/>
          </a:fontRef>
        </p:style>
      </p:cxnSp>
      <p:sp>
        <p:nvSpPr>
          <p:cNvPr id="92" name="object 12">
            <a:extLst>
              <a:ext uri="{FF2B5EF4-FFF2-40B4-BE49-F238E27FC236}">
                <a16:creationId xmlns:a16="http://schemas.microsoft.com/office/drawing/2014/main" id="{B4789690-0992-0163-6EED-2096DBABAF40}"/>
              </a:ext>
            </a:extLst>
          </p:cNvPr>
          <p:cNvSpPr txBox="1"/>
          <p:nvPr userDrawn="1"/>
        </p:nvSpPr>
        <p:spPr>
          <a:xfrm>
            <a:off x="422805" y="7517179"/>
            <a:ext cx="7304752" cy="214797"/>
          </a:xfrm>
          <a:prstGeom prst="rect">
            <a:avLst/>
          </a:prstGeom>
          <a:ln w="6350">
            <a:noFill/>
          </a:ln>
        </p:spPr>
        <p:txBody>
          <a:bodyPr vert="horz" wrap="square" lIns="0" tIns="34925" rIns="0" bIns="0" rtlCol="0">
            <a:noAutofit/>
          </a:bodyPr>
          <a:lstStyle/>
          <a:p>
            <a:pPr marL="93980" marR="220979" algn="l">
              <a:lnSpc>
                <a:spcPct val="103600"/>
              </a:lnSpc>
              <a:spcBef>
                <a:spcPts val="275"/>
              </a:spcBef>
            </a:pPr>
            <a:r>
              <a:rPr sz="900" dirty="0">
                <a:solidFill>
                  <a:srgbClr val="060076"/>
                </a:solidFill>
                <a:latin typeface="AvenirNext LT Pro Regular" panose="020B0504020202020204" pitchFamily="34" charset="0"/>
                <a:cs typeface="Gotham Book" pitchFamily="50" charset="0"/>
              </a:rPr>
              <a:t>DISCLAIMER: This document is for educational purposes only. For a medical diagnosis</a:t>
            </a:r>
            <a:r>
              <a:rPr lang="en-US" sz="900" dirty="0">
                <a:solidFill>
                  <a:srgbClr val="060076"/>
                </a:solidFill>
                <a:latin typeface="AvenirNext LT Pro Regular" panose="020B0504020202020204" pitchFamily="34" charset="0"/>
                <a:cs typeface="Gotham Book" pitchFamily="50" charset="0"/>
              </a:rPr>
              <a:t>,</a:t>
            </a:r>
            <a:r>
              <a:rPr sz="900" dirty="0">
                <a:solidFill>
                  <a:srgbClr val="060076"/>
                </a:solidFill>
                <a:latin typeface="AvenirNext LT Pro Regular" panose="020B0504020202020204" pitchFamily="34" charset="0"/>
                <a:cs typeface="Gotham Book" pitchFamily="50" charset="0"/>
              </a:rPr>
              <a:t> please refer to your health care professional</a:t>
            </a:r>
            <a:r>
              <a:rPr lang="en-US" sz="900" dirty="0">
                <a:solidFill>
                  <a:srgbClr val="060076"/>
                </a:solidFill>
                <a:latin typeface="AvenirNext LT Pro Regular" panose="020B0504020202020204" pitchFamily="34" charset="0"/>
                <a:cs typeface="Gotham Book" pitchFamily="50" charset="0"/>
              </a:rPr>
              <a:t>.</a:t>
            </a:r>
            <a:endParaRPr sz="900" dirty="0">
              <a:solidFill>
                <a:srgbClr val="060076"/>
              </a:solidFill>
              <a:latin typeface="AvenirNext LT Pro Regular" panose="020B0504020202020204" pitchFamily="34" charset="0"/>
              <a:cs typeface="Gotham Book" pitchFamily="50" charset="0"/>
            </a:endParaRPr>
          </a:p>
        </p:txBody>
      </p:sp>
      <p:sp>
        <p:nvSpPr>
          <p:cNvPr id="93" name="Rectangle 92">
            <a:extLst>
              <a:ext uri="{FF2B5EF4-FFF2-40B4-BE49-F238E27FC236}">
                <a16:creationId xmlns:a16="http://schemas.microsoft.com/office/drawing/2014/main" id="{EE3D889A-F474-510C-4312-A0293F7D6DE0}"/>
              </a:ext>
            </a:extLst>
          </p:cNvPr>
          <p:cNvSpPr/>
          <p:nvPr userDrawn="1"/>
        </p:nvSpPr>
        <p:spPr>
          <a:xfrm>
            <a:off x="4275178" y="6338449"/>
            <a:ext cx="1830921" cy="102901"/>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C4862E4-0698-D818-7B32-75D6739808ED}"/>
              </a:ext>
            </a:extLst>
          </p:cNvPr>
          <p:cNvSpPr/>
          <p:nvPr userDrawn="1"/>
        </p:nvSpPr>
        <p:spPr>
          <a:xfrm>
            <a:off x="6489057" y="6371173"/>
            <a:ext cx="3360331" cy="109704"/>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 name="Graphic 94">
            <a:extLst>
              <a:ext uri="{FF2B5EF4-FFF2-40B4-BE49-F238E27FC236}">
                <a16:creationId xmlns:a16="http://schemas.microsoft.com/office/drawing/2014/main" id="{23A29E20-3DBB-065E-4593-4078B6490E0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47285" y="2197946"/>
            <a:ext cx="1091789" cy="879496"/>
          </a:xfrm>
          <a:prstGeom prst="rect">
            <a:avLst/>
          </a:prstGeom>
        </p:spPr>
      </p:pic>
      <p:pic>
        <p:nvPicPr>
          <p:cNvPr id="96" name="Graphic 95">
            <a:extLst>
              <a:ext uri="{FF2B5EF4-FFF2-40B4-BE49-F238E27FC236}">
                <a16:creationId xmlns:a16="http://schemas.microsoft.com/office/drawing/2014/main" id="{813545D8-01B2-6248-6D50-F387590658D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flipH="1">
            <a:off x="8915400" y="1002717"/>
            <a:ext cx="842055" cy="2066493"/>
          </a:xfrm>
          <a:prstGeom prst="rect">
            <a:avLst/>
          </a:prstGeom>
        </p:spPr>
      </p:pic>
      <p:sp>
        <p:nvSpPr>
          <p:cNvPr id="97" name="Rectangle 96">
            <a:extLst>
              <a:ext uri="{FF2B5EF4-FFF2-40B4-BE49-F238E27FC236}">
                <a16:creationId xmlns:a16="http://schemas.microsoft.com/office/drawing/2014/main" id="{7482EA6E-52C1-4D11-7F56-547A88D2A454}"/>
              </a:ext>
            </a:extLst>
          </p:cNvPr>
          <p:cNvSpPr/>
          <p:nvPr userDrawn="1"/>
        </p:nvSpPr>
        <p:spPr>
          <a:xfrm>
            <a:off x="525869" y="7213980"/>
            <a:ext cx="3360331" cy="109704"/>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4B9DABB2-7F98-C73E-C301-CAC4F4FC3109}"/>
              </a:ext>
            </a:extLst>
          </p:cNvPr>
          <p:cNvSpPr/>
          <p:nvPr userDrawn="1"/>
        </p:nvSpPr>
        <p:spPr>
          <a:xfrm>
            <a:off x="6477000" y="7213980"/>
            <a:ext cx="3886200" cy="105735"/>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3">
            <a:extLst>
              <a:ext uri="{FF2B5EF4-FFF2-40B4-BE49-F238E27FC236}">
                <a16:creationId xmlns:a16="http://schemas.microsoft.com/office/drawing/2014/main" id="{37F47A90-AFE7-B80D-C28C-4586BBA84D98}"/>
              </a:ext>
            </a:extLst>
          </p:cNvPr>
          <p:cNvSpPr txBox="1"/>
          <p:nvPr userDrawn="1"/>
        </p:nvSpPr>
        <p:spPr>
          <a:xfrm>
            <a:off x="6507480" y="4963327"/>
            <a:ext cx="2965194" cy="1055217"/>
          </a:xfrm>
          <a:prstGeom prst="rect">
            <a:avLst/>
          </a:prstGeom>
          <a:ln w="9525">
            <a:noFill/>
          </a:ln>
        </p:spPr>
        <p:txBody>
          <a:bodyPr vert="horz" wrap="square" lIns="0" tIns="39370" rIns="0" bIns="0" rtlCol="0">
            <a:noAutofit/>
          </a:bodyPr>
          <a:lstStyle/>
          <a:p>
            <a:pPr marL="591185" marR="161290" indent="-228600">
              <a:lnSpc>
                <a:spcPts val="1800"/>
              </a:lnSpc>
              <a:spcBef>
                <a:spcPts val="875"/>
              </a:spcBef>
              <a:buClr>
                <a:schemeClr val="bg1"/>
              </a:buClr>
              <a:buFont typeface="Wingdings" panose="05000000000000000000" pitchFamily="2" charset="2"/>
              <a:buChar char="§"/>
              <a:tabLst>
                <a:tab pos="591185" algn="l"/>
                <a:tab pos="591820" algn="l"/>
              </a:tabLst>
            </a:pPr>
            <a:r>
              <a:rPr lang="en-US" sz="1100" dirty="0">
                <a:solidFill>
                  <a:schemeClr val="bg1"/>
                </a:solidFill>
                <a:uFill>
                  <a:solidFill>
                    <a:schemeClr val="bg1"/>
                  </a:solidFill>
                </a:uFill>
                <a:latin typeface="AvenirNext LT Pro Bold" panose="020B0804020202020204" pitchFamily="34" charset="0"/>
                <a:cs typeface="Gotham Bold" pitchFamily="50" charset="0"/>
                <a:hlinkClick r:id="rId17">
                  <a:extLst>
                    <a:ext uri="{A12FA001-AC4F-418D-AE19-62706E023703}">
                      <ahyp:hlinkClr xmlns:ahyp="http://schemas.microsoft.com/office/drawing/2018/hyperlinkcolor" val="tx"/>
                    </a:ext>
                  </a:extLst>
                </a:hlinkClick>
              </a:rPr>
              <a:t>Managing Type</a:t>
            </a:r>
            <a:r>
              <a:rPr lang="en-US" sz="1100" spc="-30" dirty="0">
                <a:solidFill>
                  <a:schemeClr val="bg1"/>
                </a:solidFill>
                <a:uFill>
                  <a:solidFill>
                    <a:schemeClr val="bg1"/>
                  </a:solidFill>
                </a:uFill>
                <a:latin typeface="AvenirNext LT Pro Bold" panose="020B0804020202020204" pitchFamily="34" charset="0"/>
                <a:cs typeface="Gotham Bold" pitchFamily="50" charset="0"/>
                <a:hlinkClick r:id="rId17">
                  <a:extLst>
                    <a:ext uri="{A12FA001-AC4F-418D-AE19-62706E023703}">
                      <ahyp:hlinkClr xmlns:ahyp="http://schemas.microsoft.com/office/drawing/2018/hyperlinkcolor" val="tx"/>
                    </a:ext>
                  </a:extLst>
                </a:hlinkClick>
              </a:rPr>
              <a:t> </a:t>
            </a:r>
            <a:r>
              <a:rPr lang="en-US" sz="1100" dirty="0">
                <a:solidFill>
                  <a:schemeClr val="bg1"/>
                </a:solidFill>
                <a:uFill>
                  <a:solidFill>
                    <a:schemeClr val="bg1"/>
                  </a:solidFill>
                </a:uFill>
                <a:latin typeface="AvenirNext LT Pro Bold" panose="020B0804020202020204" pitchFamily="34" charset="0"/>
                <a:cs typeface="Gotham Bold" pitchFamily="50" charset="0"/>
                <a:hlinkClick r:id="rId17">
                  <a:extLst>
                    <a:ext uri="{A12FA001-AC4F-418D-AE19-62706E023703}">
                      <ahyp:hlinkClr xmlns:ahyp="http://schemas.microsoft.com/office/drawing/2018/hyperlinkcolor" val="tx"/>
                    </a:ext>
                  </a:extLst>
                </a:hlinkClick>
              </a:rPr>
              <a:t>1</a:t>
            </a:r>
            <a:r>
              <a:rPr lang="en-US" sz="1100" spc="-30" dirty="0">
                <a:solidFill>
                  <a:schemeClr val="bg1"/>
                </a:solidFill>
                <a:uFill>
                  <a:solidFill>
                    <a:schemeClr val="bg1"/>
                  </a:solidFill>
                </a:uFill>
                <a:latin typeface="AvenirNext LT Pro Bold" panose="020B0804020202020204" pitchFamily="34" charset="0"/>
                <a:cs typeface="Gotham Bold" pitchFamily="50" charset="0"/>
                <a:hlinkClick r:id="rId17">
                  <a:extLst>
                    <a:ext uri="{A12FA001-AC4F-418D-AE19-62706E023703}">
                      <ahyp:hlinkClr xmlns:ahyp="http://schemas.microsoft.com/office/drawing/2018/hyperlinkcolor" val="tx"/>
                    </a:ext>
                  </a:extLst>
                </a:hlinkClick>
              </a:rPr>
              <a:t> </a:t>
            </a:r>
            <a:r>
              <a:rPr lang="en-US" sz="1100" dirty="0">
                <a:solidFill>
                  <a:schemeClr val="bg1"/>
                </a:solidFill>
                <a:uFill>
                  <a:solidFill>
                    <a:schemeClr val="bg1"/>
                  </a:solidFill>
                </a:uFill>
                <a:latin typeface="AvenirNext LT Pro Bold" panose="020B0804020202020204" pitchFamily="34" charset="0"/>
                <a:cs typeface="Gotham Bold" pitchFamily="50" charset="0"/>
                <a:hlinkClick r:id="rId17">
                  <a:extLst>
                    <a:ext uri="{A12FA001-AC4F-418D-AE19-62706E023703}">
                      <ahyp:hlinkClr xmlns:ahyp="http://schemas.microsoft.com/office/drawing/2018/hyperlinkcolor" val="tx"/>
                    </a:ext>
                  </a:extLst>
                </a:hlinkClick>
              </a:rPr>
              <a:t>Diabetes</a:t>
            </a:r>
            <a:endParaRPr lang="en-US" sz="1100" dirty="0">
              <a:solidFill>
                <a:schemeClr val="bg1"/>
              </a:solidFill>
              <a:uFill>
                <a:solidFill>
                  <a:schemeClr val="bg1"/>
                </a:solidFill>
              </a:uFill>
              <a:latin typeface="AvenirNext LT Pro Bold" panose="020B0804020202020204" pitchFamily="34" charset="0"/>
              <a:cs typeface="Gotham Book" pitchFamily="50" charset="0"/>
            </a:endParaRPr>
          </a:p>
          <a:p>
            <a:pPr marL="591185" indent="-229235">
              <a:lnSpc>
                <a:spcPts val="1800"/>
              </a:lnSpc>
              <a:buClr>
                <a:schemeClr val="bg1"/>
              </a:buClr>
              <a:buFont typeface="Wingdings" panose="05000000000000000000" pitchFamily="2" charset="2"/>
              <a:buChar char="§"/>
              <a:tabLst>
                <a:tab pos="591185" algn="l"/>
                <a:tab pos="591820" algn="l"/>
              </a:tabLst>
            </a:pPr>
            <a:r>
              <a:rPr lang="en-US" sz="1100" spc="-10" dirty="0">
                <a:solidFill>
                  <a:schemeClr val="bg1"/>
                </a:solidFill>
                <a:uFill>
                  <a:solidFill>
                    <a:schemeClr val="bg1"/>
                  </a:solidFill>
                </a:uFill>
                <a:latin typeface="AvenirNext LT Pro Bold" panose="020B0804020202020204" pitchFamily="34" charset="0"/>
                <a:cs typeface="Gotham Bold" pitchFamily="50" charset="0"/>
                <a:hlinkClick r:id="rId18">
                  <a:extLst>
                    <a:ext uri="{A12FA001-AC4F-418D-AE19-62706E023703}">
                      <ahyp:hlinkClr xmlns:ahyp="http://schemas.microsoft.com/office/drawing/2018/hyperlinkcolor" val="tx"/>
                    </a:ext>
                  </a:extLst>
                </a:hlinkClick>
              </a:rPr>
              <a:t>Taking Charge of Type 2 Diabetes</a:t>
            </a:r>
            <a:endParaRPr lang="en-US" sz="1100" dirty="0">
              <a:solidFill>
                <a:schemeClr val="bg1"/>
              </a:solidFill>
              <a:uFill>
                <a:solidFill>
                  <a:schemeClr val="bg1"/>
                </a:solidFill>
              </a:uFill>
              <a:latin typeface="AvenirNext LT Pro Bold" panose="020B0804020202020204" pitchFamily="34" charset="0"/>
              <a:cs typeface="Gotham Bold" pitchFamily="50" charset="0"/>
            </a:endParaRPr>
          </a:p>
          <a:p>
            <a:pPr marL="591185" indent="-229235">
              <a:lnSpc>
                <a:spcPts val="1800"/>
              </a:lnSpc>
              <a:buClr>
                <a:schemeClr val="bg1"/>
              </a:buClr>
              <a:buFont typeface="Wingdings" panose="05000000000000000000" pitchFamily="2" charset="2"/>
              <a:buChar char="§"/>
              <a:tabLst>
                <a:tab pos="591185" algn="l"/>
                <a:tab pos="591820" algn="l"/>
              </a:tabLst>
            </a:pPr>
            <a:r>
              <a:rPr lang="en-US" sz="1100" spc="-10" dirty="0">
                <a:solidFill>
                  <a:schemeClr val="bg1"/>
                </a:solidFill>
                <a:uFill>
                  <a:solidFill>
                    <a:schemeClr val="bg1"/>
                  </a:solidFill>
                </a:uFill>
                <a:latin typeface="AvenirNext LT Pro Bold" panose="020B0804020202020204" pitchFamily="34" charset="0"/>
                <a:cs typeface="Gotham Bold" pitchFamily="50" charset="0"/>
                <a:hlinkClick r:id="rId19">
                  <a:extLst>
                    <a:ext uri="{A12FA001-AC4F-418D-AE19-62706E023703}">
                      <ahyp:hlinkClr xmlns:ahyp="http://schemas.microsoft.com/office/drawing/2018/hyperlinkcolor" val="tx"/>
                    </a:ext>
                  </a:extLst>
                </a:hlinkClick>
              </a:rPr>
              <a:t>Understanding</a:t>
            </a:r>
            <a:r>
              <a:rPr lang="en-US" sz="1100" spc="-40" dirty="0">
                <a:solidFill>
                  <a:schemeClr val="bg1"/>
                </a:solidFill>
                <a:uFill>
                  <a:solidFill>
                    <a:schemeClr val="bg1"/>
                  </a:solidFill>
                </a:uFill>
                <a:latin typeface="AvenirNext LT Pro Bold" panose="020B0804020202020204" pitchFamily="34" charset="0"/>
                <a:cs typeface="Gotham Bold" pitchFamily="50" charset="0"/>
                <a:hlinkClick r:id="rId19">
                  <a:extLst>
                    <a:ext uri="{A12FA001-AC4F-418D-AE19-62706E023703}">
                      <ahyp:hlinkClr xmlns:ahyp="http://schemas.microsoft.com/office/drawing/2018/hyperlinkcolor" val="tx"/>
                    </a:ext>
                  </a:extLst>
                </a:hlinkClick>
              </a:rPr>
              <a:t> </a:t>
            </a:r>
            <a:r>
              <a:rPr lang="en-US" sz="1100" dirty="0">
                <a:solidFill>
                  <a:schemeClr val="bg1"/>
                </a:solidFill>
                <a:uFill>
                  <a:solidFill>
                    <a:schemeClr val="bg1"/>
                  </a:solidFill>
                </a:uFill>
                <a:latin typeface="AvenirNext LT Pro Bold" panose="020B0804020202020204" pitchFamily="34" charset="0"/>
                <a:cs typeface="Gotham Bold" pitchFamily="50" charset="0"/>
                <a:hlinkClick r:id="rId19">
                  <a:extLst>
                    <a:ext uri="{A12FA001-AC4F-418D-AE19-62706E023703}">
                      <ahyp:hlinkClr xmlns:ahyp="http://schemas.microsoft.com/office/drawing/2018/hyperlinkcolor" val="tx"/>
                    </a:ext>
                  </a:extLst>
                </a:hlinkClick>
              </a:rPr>
              <a:t>Gestational</a:t>
            </a:r>
            <a:r>
              <a:rPr lang="en-US" sz="1100" spc="-35" dirty="0">
                <a:solidFill>
                  <a:schemeClr val="bg1"/>
                </a:solidFill>
                <a:uFill>
                  <a:solidFill>
                    <a:schemeClr val="bg1"/>
                  </a:solidFill>
                </a:uFill>
                <a:latin typeface="AvenirNext LT Pro Bold" panose="020B0804020202020204" pitchFamily="34" charset="0"/>
                <a:cs typeface="Gotham Bold" pitchFamily="50" charset="0"/>
              </a:rPr>
              <a:t> </a:t>
            </a:r>
            <a:r>
              <a:rPr lang="en-US" sz="1100" dirty="0">
                <a:solidFill>
                  <a:schemeClr val="bg1"/>
                </a:solidFill>
                <a:uFill>
                  <a:solidFill>
                    <a:schemeClr val="bg1"/>
                  </a:solidFill>
                </a:uFill>
                <a:latin typeface="AvenirNext LT Pro Bold" panose="020B0804020202020204" pitchFamily="34" charset="0"/>
                <a:cs typeface="Gotham Bold" pitchFamily="50" charset="0"/>
                <a:hlinkClick r:id="rId19">
                  <a:extLst>
                    <a:ext uri="{A12FA001-AC4F-418D-AE19-62706E023703}">
                      <ahyp:hlinkClr xmlns:ahyp="http://schemas.microsoft.com/office/drawing/2018/hyperlinkcolor" val="tx"/>
                    </a:ext>
                  </a:extLst>
                </a:hlinkClick>
              </a:rPr>
              <a:t>Diabetes</a:t>
            </a:r>
            <a:endParaRPr lang="en-US" sz="1100" dirty="0">
              <a:solidFill>
                <a:schemeClr val="bg1"/>
              </a:solidFill>
              <a:uFill>
                <a:solidFill>
                  <a:schemeClr val="bg1"/>
                </a:solidFill>
              </a:uFill>
              <a:latin typeface="AvenirNext LT Pro Bold" panose="020B0804020202020204" pitchFamily="34" charset="0"/>
              <a:cs typeface="Gotham Bold" pitchFamily="50" charset="0"/>
            </a:endParaRPr>
          </a:p>
        </p:txBody>
      </p:sp>
    </p:spTree>
    <p:extLst>
      <p:ext uri="{BB962C8B-B14F-4D97-AF65-F5344CB8AC3E}">
        <p14:creationId xmlns:p14="http://schemas.microsoft.com/office/powerpoint/2010/main" val="1547580894"/>
      </p:ext>
    </p:extLst>
  </p:cSld>
  <p:clrMap bg1="lt1" tx1="dk1" bg2="lt2" tx2="dk2" accent1="accent1" accent2="accent2" accent3="accent3" accent4="accent4" accent5="accent5" accent6="accent6" hlink="hlink" folHlink="folHlink"/>
  <p:sldLayoutIdLst>
    <p:sldLayoutId id="2147483671"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hyperlink" Target="https://www.medaviebc.ca/en/members/member-services-sit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hubcanada.lifeworks.com/programs" TargetMode="External"/><Relationship Id="rId2" Type="http://schemas.openxmlformats.org/officeDocument/2006/relationships/hyperlink" Target="https://www.tranquility.app/novascotia"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41A32B3E-FFBD-321F-954C-27F40511B3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3109" y="2592995"/>
            <a:ext cx="147562" cy="147562"/>
          </a:xfrm>
          <a:prstGeom prst="rect">
            <a:avLst/>
          </a:prstGeom>
        </p:spPr>
      </p:pic>
      <p:sp>
        <p:nvSpPr>
          <p:cNvPr id="2" name="object 2">
            <a:extLst>
              <a:ext uri="{FF2B5EF4-FFF2-40B4-BE49-F238E27FC236}">
                <a16:creationId xmlns:a16="http://schemas.microsoft.com/office/drawing/2014/main" id="{73FD2D54-1755-C7CB-04C6-ADED875CD66D}"/>
              </a:ext>
            </a:extLst>
          </p:cNvPr>
          <p:cNvSpPr txBox="1">
            <a:spLocks/>
          </p:cNvSpPr>
          <p:nvPr/>
        </p:nvSpPr>
        <p:spPr>
          <a:xfrm>
            <a:off x="338620" y="330657"/>
            <a:ext cx="8271980" cy="443711"/>
          </a:xfrm>
          <a:prstGeom prst="rect">
            <a:avLst/>
          </a:prstGeom>
        </p:spPr>
        <p:txBody>
          <a:bodyPr vert="horz" wrap="square" lIns="0" tIns="12700" rIns="0" bIns="0" rtlCol="0">
            <a:spAutoFit/>
          </a:bodyPr>
          <a:lstStyle/>
          <a:p>
            <a:pPr marL="12700" algn="l">
              <a:spcBef>
                <a:spcPts val="100"/>
              </a:spcBef>
            </a:pPr>
            <a:r>
              <a:rPr lang="en-US" sz="2800" spc="20" dirty="0">
                <a:solidFill>
                  <a:srgbClr val="060076"/>
                </a:solidFill>
                <a:latin typeface="AvenirNext LT Pro Bold" panose="020B0804020202020204" pitchFamily="34" charset="0"/>
                <a:cs typeface="Gotham Black" pitchFamily="50" charset="0"/>
              </a:rPr>
              <a:t>YOUR DIABETES SUPPORT &amp; RESOURCE GUIDE</a:t>
            </a:r>
          </a:p>
        </p:txBody>
      </p:sp>
      <p:sp>
        <p:nvSpPr>
          <p:cNvPr id="3" name="object 3">
            <a:extLst>
              <a:ext uri="{FF2B5EF4-FFF2-40B4-BE49-F238E27FC236}">
                <a16:creationId xmlns:a16="http://schemas.microsoft.com/office/drawing/2014/main" id="{14A3C994-C7B6-02AE-482F-82716DC66F07}"/>
              </a:ext>
            </a:extLst>
          </p:cNvPr>
          <p:cNvSpPr txBox="1">
            <a:spLocks/>
          </p:cNvSpPr>
          <p:nvPr/>
        </p:nvSpPr>
        <p:spPr>
          <a:xfrm>
            <a:off x="380171" y="910381"/>
            <a:ext cx="7498016" cy="760083"/>
          </a:xfrm>
          <a:prstGeom prst="rect">
            <a:avLst/>
          </a:prstGeom>
        </p:spPr>
        <p:txBody>
          <a:bodyPr vert="horz" wrap="square" lIns="0" tIns="6350" rIns="0" bIns="0" rtlCol="0">
            <a:noAutofit/>
          </a:bodyPr>
          <a:lstStyle/>
          <a:p>
            <a:pPr marL="0" marR="0" algn="l">
              <a:lnSpc>
                <a:spcPct val="107000"/>
              </a:lnSpc>
              <a:spcBef>
                <a:spcPts val="0"/>
              </a:spcBef>
              <a:spcAft>
                <a:spcPts val="800"/>
              </a:spcAft>
            </a:pPr>
            <a:r>
              <a:rPr lang="en-US" sz="1100" spc="-50" dirty="0">
                <a:solidFill>
                  <a:srgbClr val="060076"/>
                </a:solidFill>
                <a:effectLst/>
                <a:latin typeface="AvenirNext LT Pro Bold" panose="020B0804020202020204" pitchFamily="34" charset="0"/>
                <a:ea typeface="Calibri" panose="020F0502020204030204" pitchFamily="34" charset="0"/>
                <a:cs typeface="Gotham Medium" pitchFamily="50" charset="0"/>
              </a:rPr>
              <a:t>Diabetes is a chronic disease that can impact our lives at any point. Managing diabetes can feel overwhelming and finding the right support for wherever you are along your journey is important. This guide provides resources that are available to you whether you are looking to reduce your risk of developing diabetes or manage an existing diagnosis. We encourage you to share this with your health care professional and have a discussion with them about what is available to you.</a:t>
            </a:r>
          </a:p>
        </p:txBody>
      </p:sp>
      <p:cxnSp>
        <p:nvCxnSpPr>
          <p:cNvPr id="4" name="Straight Connector 3">
            <a:extLst>
              <a:ext uri="{FF2B5EF4-FFF2-40B4-BE49-F238E27FC236}">
                <a16:creationId xmlns:a16="http://schemas.microsoft.com/office/drawing/2014/main" id="{C9D128D6-3BB4-7835-4CA7-85EC869166E4}"/>
              </a:ext>
            </a:extLst>
          </p:cNvPr>
          <p:cNvCxnSpPr>
            <a:cxnSpLocks/>
          </p:cNvCxnSpPr>
          <p:nvPr/>
        </p:nvCxnSpPr>
        <p:spPr>
          <a:xfrm>
            <a:off x="374478" y="820772"/>
            <a:ext cx="7474122" cy="0"/>
          </a:xfrm>
          <a:prstGeom prst="line">
            <a:avLst/>
          </a:prstGeom>
          <a:ln w="19050">
            <a:solidFill>
              <a:srgbClr val="F58220"/>
            </a:solidFill>
          </a:ln>
        </p:spPr>
        <p:style>
          <a:lnRef idx="1">
            <a:schemeClr val="accent1"/>
          </a:lnRef>
          <a:fillRef idx="0">
            <a:schemeClr val="accent1"/>
          </a:fillRef>
          <a:effectRef idx="0">
            <a:schemeClr val="accent1"/>
          </a:effectRef>
          <a:fontRef idx="minor">
            <a:schemeClr val="tx1"/>
          </a:fontRef>
        </p:style>
      </p:cxnSp>
      <p:pic>
        <p:nvPicPr>
          <p:cNvPr id="1026" name="Picture 48" descr="A picture containing text&#10;&#10;Description automatically generated">
            <a:extLst>
              <a:ext uri="{FF2B5EF4-FFF2-40B4-BE49-F238E27FC236}">
                <a16:creationId xmlns:a16="http://schemas.microsoft.com/office/drawing/2014/main" id="{6B04867B-DECF-225F-584E-861B091C8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64102"/>
            <a:ext cx="2251914" cy="7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29844" y="5499789"/>
            <a:ext cx="2594612" cy="1635798"/>
          </a:xfrm>
          <a:prstGeom prst="rect">
            <a:avLst/>
          </a:prstGeom>
          <a:ln w="9525">
            <a:noFill/>
          </a:ln>
        </p:spPr>
        <p:txBody>
          <a:bodyPr vert="horz" wrap="square" lIns="0" tIns="41910" rIns="0" bIns="0" rtlCol="0">
            <a:noAutofit/>
          </a:bodyPr>
          <a:lstStyle/>
          <a:p>
            <a:pPr marL="553085" marR="125095" indent="-228600">
              <a:lnSpc>
                <a:spcPct val="103600"/>
              </a:lnSpc>
              <a:spcBef>
                <a:spcPts val="65"/>
              </a:spcBef>
              <a:buFont typeface="Wingdings" panose="05000000000000000000" pitchFamily="2" charset="2"/>
              <a:buChar char="§"/>
              <a:tabLst>
                <a:tab pos="552450" algn="l"/>
                <a:tab pos="553085" algn="l"/>
              </a:tabLst>
            </a:pPr>
            <a:r>
              <a:rPr sz="1000" dirty="0">
                <a:solidFill>
                  <a:schemeClr val="bg1"/>
                </a:solidFill>
                <a:uFill>
                  <a:solidFill>
                    <a:srgbClr val="000000"/>
                  </a:solidFill>
                </a:uFill>
                <a:latin typeface="AvenirNext LT Pro Bold" panose="020B0804020202020204" pitchFamily="34" charset="0"/>
                <a:cs typeface="Gotham Bold" pitchFamily="50" charset="0"/>
              </a:rPr>
              <a:t>LifeWorks</a:t>
            </a:r>
            <a:r>
              <a:rPr sz="1000" spc="-35" dirty="0">
                <a:solidFill>
                  <a:schemeClr val="bg1"/>
                </a:solidFill>
                <a:uFill>
                  <a:solidFill>
                    <a:srgbClr val="000000"/>
                  </a:solidFill>
                </a:uFill>
                <a:latin typeface="AvenirNext LT Pro Bold" panose="020B0804020202020204" pitchFamily="34" charset="0"/>
                <a:cs typeface="Gotham Bold" pitchFamily="50" charset="0"/>
              </a:rPr>
              <a:t> </a:t>
            </a:r>
            <a:r>
              <a:rPr sz="1000" dirty="0">
                <a:solidFill>
                  <a:schemeClr val="bg1"/>
                </a:solidFill>
                <a:uFill>
                  <a:solidFill>
                    <a:srgbClr val="000000"/>
                  </a:solidFill>
                </a:uFill>
                <a:latin typeface="AvenirNext LT Pro Bold" panose="020B0804020202020204" pitchFamily="34" charset="0"/>
                <a:cs typeface="Gotham Bold" pitchFamily="50" charset="0"/>
              </a:rPr>
              <a:t>website</a:t>
            </a:r>
            <a:r>
              <a:rPr sz="1000" spc="-30" dirty="0">
                <a:solidFill>
                  <a:schemeClr val="bg1"/>
                </a:solidFill>
                <a:uFill>
                  <a:solidFill>
                    <a:srgbClr val="000000"/>
                  </a:solidFill>
                </a:uFill>
                <a:latin typeface="AvenirNext LT Pro Bold" panose="020B0804020202020204" pitchFamily="34" charset="0"/>
                <a:cs typeface="Gotham Bold" pitchFamily="50" charset="0"/>
              </a:rPr>
              <a:t> </a:t>
            </a:r>
            <a:r>
              <a:rPr sz="1000" dirty="0">
                <a:solidFill>
                  <a:schemeClr val="bg1"/>
                </a:solidFill>
                <a:uFill>
                  <a:solidFill>
                    <a:srgbClr val="000000"/>
                  </a:solidFill>
                </a:uFill>
                <a:latin typeface="AvenirNext LT Pro Bold" panose="020B0804020202020204" pitchFamily="34" charset="0"/>
                <a:cs typeface="Gotham Bold" pitchFamily="50" charset="0"/>
              </a:rPr>
              <a:t>and</a:t>
            </a:r>
            <a:r>
              <a:rPr sz="1000" spc="-40" dirty="0">
                <a:solidFill>
                  <a:schemeClr val="bg1"/>
                </a:solidFill>
                <a:uFill>
                  <a:solidFill>
                    <a:srgbClr val="000000"/>
                  </a:solidFill>
                </a:uFill>
                <a:latin typeface="AvenirNext LT Pro Bold" panose="020B0804020202020204" pitchFamily="34" charset="0"/>
                <a:cs typeface="Gotham Bold" pitchFamily="50" charset="0"/>
              </a:rPr>
              <a:t> </a:t>
            </a:r>
            <a:r>
              <a:rPr sz="1000" dirty="0">
                <a:solidFill>
                  <a:schemeClr val="bg1"/>
                </a:solidFill>
                <a:uFill>
                  <a:solidFill>
                    <a:srgbClr val="000000"/>
                  </a:solidFill>
                </a:uFill>
                <a:latin typeface="AvenirNext LT Pro Bold" panose="020B0804020202020204" pitchFamily="34" charset="0"/>
                <a:cs typeface="Gotham Bold" pitchFamily="50" charset="0"/>
              </a:rPr>
              <a:t>mobile</a:t>
            </a:r>
            <a:r>
              <a:rPr sz="1000" spc="-45" dirty="0">
                <a:solidFill>
                  <a:schemeClr val="bg1"/>
                </a:solidFill>
                <a:uFill>
                  <a:solidFill>
                    <a:srgbClr val="000000"/>
                  </a:solidFill>
                </a:uFill>
                <a:latin typeface="AvenirNext LT Pro Bold" panose="020B0804020202020204" pitchFamily="34" charset="0"/>
                <a:cs typeface="Gotham Bold" pitchFamily="50" charset="0"/>
              </a:rPr>
              <a:t> </a:t>
            </a:r>
            <a:r>
              <a:rPr sz="1000" dirty="0">
                <a:solidFill>
                  <a:schemeClr val="bg1"/>
                </a:solidFill>
                <a:uFill>
                  <a:solidFill>
                    <a:srgbClr val="000000"/>
                  </a:solidFill>
                </a:uFill>
                <a:latin typeface="AvenirNext LT Pro Bold" panose="020B0804020202020204" pitchFamily="34" charset="0"/>
                <a:cs typeface="Gotham Bold" pitchFamily="50" charset="0"/>
              </a:rPr>
              <a:t>app</a:t>
            </a:r>
            <a:r>
              <a:rPr sz="1000" dirty="0">
                <a:solidFill>
                  <a:schemeClr val="bg1"/>
                </a:solidFill>
                <a:uFill>
                  <a:solidFill>
                    <a:srgbClr val="000000"/>
                  </a:solidFill>
                </a:uFill>
                <a:latin typeface="AvenirNext LT Pro Regular" panose="020B0504020202020204" pitchFamily="34" charset="0"/>
                <a:cs typeface="Gotham Bold" pitchFamily="50" charset="0"/>
              </a:rPr>
              <a:t>:</a:t>
            </a:r>
            <a:r>
              <a:rPr sz="1000" spc="-35" dirty="0">
                <a:solidFill>
                  <a:schemeClr val="bg1"/>
                </a:solidFill>
                <a:latin typeface="AvenirNext LT Pro Regular" panose="020B0504020202020204" pitchFamily="34" charset="0"/>
                <a:cs typeface="Gotham Bold" pitchFamily="50" charset="0"/>
              </a:rPr>
              <a:t> </a:t>
            </a:r>
            <a:r>
              <a:rPr sz="1000" dirty="0">
                <a:solidFill>
                  <a:schemeClr val="bg1"/>
                </a:solidFill>
                <a:latin typeface="AvenirNext LT Pro Regular" panose="020B0504020202020204" pitchFamily="34" charset="0"/>
                <a:cs typeface="Gotham Book" pitchFamily="50" charset="0"/>
              </a:rPr>
              <a:t>Explore</a:t>
            </a:r>
            <a:r>
              <a:rPr sz="1000" spc="-35" dirty="0">
                <a:solidFill>
                  <a:schemeClr val="bg1"/>
                </a:solidFill>
                <a:latin typeface="AvenirNext LT Pro Regular" panose="020B0504020202020204" pitchFamily="34" charset="0"/>
                <a:cs typeface="Gotham Book" pitchFamily="50" charset="0"/>
              </a:rPr>
              <a:t> </a:t>
            </a:r>
            <a:r>
              <a:rPr sz="1000" dirty="0">
                <a:solidFill>
                  <a:schemeClr val="bg1"/>
                </a:solidFill>
                <a:latin typeface="AvenirNext LT Pro Regular" panose="020B0504020202020204" pitchFamily="34" charset="0"/>
                <a:cs typeface="Gotham Book" pitchFamily="50" charset="0"/>
              </a:rPr>
              <a:t>toolkits</a:t>
            </a:r>
            <a:r>
              <a:rPr sz="1000" spc="-35" dirty="0">
                <a:solidFill>
                  <a:schemeClr val="bg1"/>
                </a:solidFill>
                <a:latin typeface="AvenirNext LT Pro Regular" panose="020B0504020202020204" pitchFamily="34" charset="0"/>
                <a:cs typeface="Gotham Book" pitchFamily="50" charset="0"/>
              </a:rPr>
              <a:t> </a:t>
            </a:r>
            <a:r>
              <a:rPr sz="1000" dirty="0">
                <a:solidFill>
                  <a:schemeClr val="bg1"/>
                </a:solidFill>
                <a:latin typeface="AvenirNext LT Pro Regular" panose="020B0504020202020204" pitchFamily="34" charset="0"/>
                <a:cs typeface="Gotham Book" pitchFamily="50" charset="0"/>
              </a:rPr>
              <a:t>and</a:t>
            </a:r>
            <a:r>
              <a:rPr sz="1000" spc="-35" dirty="0">
                <a:solidFill>
                  <a:schemeClr val="bg1"/>
                </a:solidFill>
                <a:latin typeface="AvenirNext LT Pro Regular" panose="020B0504020202020204" pitchFamily="34" charset="0"/>
                <a:cs typeface="Gotham Book" pitchFamily="50" charset="0"/>
              </a:rPr>
              <a:t> </a:t>
            </a:r>
            <a:r>
              <a:rPr sz="1000" dirty="0">
                <a:solidFill>
                  <a:schemeClr val="bg1"/>
                </a:solidFill>
                <a:latin typeface="AvenirNext LT Pro Regular" panose="020B0504020202020204" pitchFamily="34" charset="0"/>
                <a:cs typeface="Gotham Book" pitchFamily="50" charset="0"/>
              </a:rPr>
              <a:t>articles</a:t>
            </a:r>
            <a:r>
              <a:rPr lang="en-US" sz="1000" dirty="0">
                <a:solidFill>
                  <a:schemeClr val="bg1"/>
                </a:solidFill>
                <a:latin typeface="AvenirNext LT Pro Regular" panose="020B0504020202020204" pitchFamily="34" charset="0"/>
                <a:cs typeface="Gotham Book" pitchFamily="50" charset="0"/>
              </a:rPr>
              <a:t>, at home or on-the-go</a:t>
            </a:r>
            <a:r>
              <a:rPr sz="1000" spc="-10" dirty="0">
                <a:solidFill>
                  <a:schemeClr val="bg1"/>
                </a:solidFill>
                <a:latin typeface="AvenirNext LT Pro Regular" panose="020B0504020202020204" pitchFamily="34" charset="0"/>
                <a:cs typeface="Gotham Book" pitchFamily="50" charset="0"/>
              </a:rPr>
              <a:t>.</a:t>
            </a:r>
            <a:r>
              <a:rPr lang="en-US" sz="1000" spc="-10" dirty="0">
                <a:solidFill>
                  <a:schemeClr val="bg1"/>
                </a:solidFill>
                <a:latin typeface="AvenirNext LT Pro Regular" panose="020B0504020202020204" pitchFamily="34" charset="0"/>
                <a:cs typeface="Gotham Book" pitchFamily="50" charset="0"/>
              </a:rPr>
              <a:t> </a:t>
            </a:r>
            <a:r>
              <a:rPr sz="1000" dirty="0">
                <a:solidFill>
                  <a:schemeClr val="bg1"/>
                </a:solidFill>
                <a:latin typeface="AvenirNext LT Pro Regular" panose="020B0504020202020204" pitchFamily="34" charset="0"/>
                <a:cs typeface="Gotham Book" pitchFamily="50" charset="0"/>
              </a:rPr>
              <a:t>Visit</a:t>
            </a:r>
            <a:r>
              <a:rPr sz="1000" spc="-30" dirty="0">
                <a:solidFill>
                  <a:schemeClr val="bg1"/>
                </a:solidFill>
                <a:latin typeface="AvenirNext LT Pro Regular" panose="020B0504020202020204" pitchFamily="34" charset="0"/>
                <a:cs typeface="Gotham Book" pitchFamily="50" charset="0"/>
              </a:rPr>
              <a:t> </a:t>
            </a:r>
            <a:r>
              <a:rPr sz="1000" dirty="0">
                <a:solidFill>
                  <a:schemeClr val="bg1"/>
                </a:solidFill>
                <a:latin typeface="AvenirNext LT Pro Regular" panose="020B0504020202020204" pitchFamily="34" charset="0"/>
                <a:cs typeface="Gotham Book" pitchFamily="50" charset="0"/>
              </a:rPr>
              <a:t>the</a:t>
            </a:r>
            <a:r>
              <a:rPr lang="en-US" sz="1000" spc="-25" dirty="0">
                <a:solidFill>
                  <a:schemeClr val="bg1"/>
                </a:solidFill>
                <a:latin typeface="AvenirNext LT Pro Regular" panose="020B0504020202020204" pitchFamily="34" charset="0"/>
                <a:cs typeface="Gotham Book" pitchFamily="50" charset="0"/>
              </a:rPr>
              <a:t> LifeWorks login page </a:t>
            </a:r>
            <a:r>
              <a:rPr lang="en-US" sz="1000" spc="-30" dirty="0">
                <a:solidFill>
                  <a:schemeClr val="bg1"/>
                </a:solidFill>
                <a:latin typeface="AvenirNext LT Pro Regular" panose="020B0504020202020204" pitchFamily="34" charset="0"/>
                <a:cs typeface="Gotham Book" pitchFamily="50" charset="0"/>
              </a:rPr>
              <a:t>and </a:t>
            </a:r>
            <a:r>
              <a:rPr lang="en-US" sz="1000" dirty="0">
                <a:solidFill>
                  <a:schemeClr val="bg1"/>
                </a:solidFill>
                <a:latin typeface="AvenirNext LT Pro Regular" panose="020B0504020202020204" pitchFamily="34" charset="0"/>
                <a:cs typeface="Gotham Book" pitchFamily="50" charset="0"/>
              </a:rPr>
              <a:t>log-in using username “SMU” and password “benefits”</a:t>
            </a:r>
            <a:endParaRPr sz="1000" dirty="0">
              <a:solidFill>
                <a:srgbClr val="060076"/>
              </a:solidFill>
              <a:highlight>
                <a:srgbClr val="FFFF00"/>
              </a:highlight>
              <a:latin typeface="AvenirNext LT Pro Regular" panose="020B0504020202020204" pitchFamily="34" charset="0"/>
              <a:cs typeface="Gotham Book" pitchFamily="50" charset="0"/>
            </a:endParaRPr>
          </a:p>
          <a:p>
            <a:pPr marL="553085" marR="193040" indent="-228600">
              <a:lnSpc>
                <a:spcPct val="103600"/>
              </a:lnSpc>
              <a:spcBef>
                <a:spcPts val="65"/>
              </a:spcBef>
              <a:buFont typeface="Wingdings" panose="05000000000000000000" pitchFamily="2" charset="2"/>
              <a:buChar char="§"/>
              <a:tabLst>
                <a:tab pos="552450" algn="l"/>
                <a:tab pos="553085" algn="l"/>
              </a:tabLst>
            </a:pPr>
            <a:r>
              <a:rPr sz="1000" dirty="0">
                <a:solidFill>
                  <a:schemeClr val="bg1"/>
                </a:solidFill>
                <a:uFill>
                  <a:solidFill>
                    <a:srgbClr val="000000"/>
                  </a:solidFill>
                </a:uFill>
                <a:latin typeface="AvenirNext LT Pro Bold" panose="020B0804020202020204" pitchFamily="34" charset="0"/>
                <a:cs typeface="Gotham Bold" pitchFamily="50" charset="0"/>
              </a:rPr>
              <a:t>Health</a:t>
            </a:r>
            <a:r>
              <a:rPr sz="1000" spc="-35" dirty="0">
                <a:solidFill>
                  <a:schemeClr val="bg1"/>
                </a:solidFill>
                <a:uFill>
                  <a:solidFill>
                    <a:srgbClr val="000000"/>
                  </a:solidFill>
                </a:uFill>
                <a:latin typeface="AvenirNext LT Pro Bold" panose="020B0804020202020204" pitchFamily="34" charset="0"/>
                <a:cs typeface="Gotham Bold" pitchFamily="50" charset="0"/>
              </a:rPr>
              <a:t> </a:t>
            </a:r>
            <a:r>
              <a:rPr lang="en-US" sz="1000" spc="-35" dirty="0">
                <a:solidFill>
                  <a:schemeClr val="bg1"/>
                </a:solidFill>
                <a:uFill>
                  <a:solidFill>
                    <a:srgbClr val="000000"/>
                  </a:solidFill>
                </a:uFill>
                <a:latin typeface="AvenirNext LT Pro Bold" panose="020B0804020202020204" pitchFamily="34" charset="0"/>
                <a:cs typeface="Gotham Bold" pitchFamily="50" charset="0"/>
              </a:rPr>
              <a:t>c</a:t>
            </a:r>
            <a:r>
              <a:rPr sz="1000" dirty="0">
                <a:solidFill>
                  <a:schemeClr val="bg1"/>
                </a:solidFill>
                <a:uFill>
                  <a:solidFill>
                    <a:srgbClr val="000000"/>
                  </a:solidFill>
                </a:uFill>
                <a:latin typeface="AvenirNext LT Pro Bold" panose="020B0804020202020204" pitchFamily="34" charset="0"/>
                <a:cs typeface="Gotham Bold" pitchFamily="50" charset="0"/>
              </a:rPr>
              <a:t>oaching</a:t>
            </a:r>
            <a:r>
              <a:rPr sz="1000" b="1" dirty="0">
                <a:solidFill>
                  <a:schemeClr val="bg1"/>
                </a:solidFill>
                <a:latin typeface="AvenirNext LT Pro Regular" panose="020B0504020202020204" pitchFamily="34" charset="0"/>
                <a:cs typeface="Gotham Bold" pitchFamily="50" charset="0"/>
              </a:rPr>
              <a:t>:</a:t>
            </a:r>
            <a:r>
              <a:rPr sz="1000" b="1" spc="-35" dirty="0">
                <a:solidFill>
                  <a:schemeClr val="bg1"/>
                </a:solidFill>
                <a:latin typeface="AvenirNext LT Pro Regular" panose="020B0504020202020204" pitchFamily="34" charset="0"/>
                <a:cs typeface="Gotham Bold" pitchFamily="50" charset="0"/>
              </a:rPr>
              <a:t> </a:t>
            </a:r>
            <a:r>
              <a:rPr sz="1000" dirty="0">
                <a:solidFill>
                  <a:schemeClr val="bg1"/>
                </a:solidFill>
                <a:latin typeface="AvenirNext LT Pro Regular" panose="020B0504020202020204" pitchFamily="34" charset="0"/>
                <a:cs typeface="Gotham Book" pitchFamily="50" charset="0"/>
              </a:rPr>
              <a:t>Connect with a nurse</a:t>
            </a:r>
            <a:r>
              <a:rPr lang="en-US" sz="1000" dirty="0">
                <a:solidFill>
                  <a:schemeClr val="bg1"/>
                </a:solidFill>
                <a:latin typeface="AvenirNext LT Pro Regular" panose="020B0504020202020204" pitchFamily="34" charset="0"/>
                <a:cs typeface="Gotham Book" pitchFamily="50" charset="0"/>
              </a:rPr>
              <a:t> to </a:t>
            </a:r>
            <a:r>
              <a:rPr sz="1000" dirty="0">
                <a:solidFill>
                  <a:schemeClr val="bg1"/>
                </a:solidFill>
                <a:latin typeface="AvenirNext LT Pro Regular" panose="020B0504020202020204" pitchFamily="34" charset="0"/>
                <a:cs typeface="Gotham Book" pitchFamily="50" charset="0"/>
              </a:rPr>
              <a:t>build a plan </a:t>
            </a:r>
            <a:r>
              <a:rPr lang="en-US" sz="1000" dirty="0">
                <a:solidFill>
                  <a:schemeClr val="bg1"/>
                </a:solidFill>
                <a:latin typeface="AvenirNext LT Pro Regular" panose="020B0504020202020204" pitchFamily="34" charset="0"/>
                <a:cs typeface="Gotham Book" pitchFamily="50" charset="0"/>
              </a:rPr>
              <a:t>and</a:t>
            </a:r>
            <a:r>
              <a:rPr sz="1000" dirty="0">
                <a:solidFill>
                  <a:schemeClr val="bg1"/>
                </a:solidFill>
                <a:latin typeface="AvenirNext LT Pro Regular" panose="020B0504020202020204" pitchFamily="34" charset="0"/>
                <a:cs typeface="Gotham Book" pitchFamily="50" charset="0"/>
              </a:rPr>
              <a:t> meet your health goals.</a:t>
            </a:r>
            <a:endParaRPr lang="en-US" sz="1000" dirty="0">
              <a:solidFill>
                <a:schemeClr val="bg1"/>
              </a:solidFill>
              <a:latin typeface="AvenirNext LT Pro Regular" panose="020B0504020202020204" pitchFamily="34" charset="0"/>
              <a:cs typeface="Gotham Book" pitchFamily="50" charset="0"/>
            </a:endParaRPr>
          </a:p>
          <a:p>
            <a:pPr marL="324485" marR="193040">
              <a:lnSpc>
                <a:spcPct val="103600"/>
              </a:lnSpc>
              <a:spcBef>
                <a:spcPts val="65"/>
              </a:spcBef>
              <a:tabLst>
                <a:tab pos="552450" algn="l"/>
                <a:tab pos="553085" algn="l"/>
              </a:tabLst>
            </a:pPr>
            <a:r>
              <a:rPr lang="en-US" sz="1000" spc="-50" dirty="0">
                <a:solidFill>
                  <a:schemeClr val="bg1"/>
                </a:solidFill>
                <a:latin typeface="AvenirNext LT Pro Regular" panose="020B0504020202020204" pitchFamily="34" charset="0"/>
                <a:cs typeface="Gotham Book" pitchFamily="50" charset="0"/>
              </a:rPr>
              <a:t>         </a:t>
            </a:r>
            <a:r>
              <a:rPr sz="1000" spc="-50" dirty="0">
                <a:solidFill>
                  <a:schemeClr val="bg1"/>
                </a:solidFill>
                <a:latin typeface="AvenirNext LT Pro Regular" panose="020B0504020202020204" pitchFamily="34" charset="0"/>
                <a:cs typeface="Gotham Book" pitchFamily="50" charset="0"/>
              </a:rPr>
              <a:t>Call</a:t>
            </a:r>
            <a:r>
              <a:rPr lang="en-US" sz="1000" spc="-50" dirty="0">
                <a:solidFill>
                  <a:schemeClr val="bg1"/>
                </a:solidFill>
                <a:latin typeface="AvenirNext LT Pro Regular" panose="020B0504020202020204" pitchFamily="34" charset="0"/>
                <a:cs typeface="Gotham Book" pitchFamily="50" charset="0"/>
              </a:rPr>
              <a:t> </a:t>
            </a:r>
            <a:r>
              <a:rPr sz="1000" spc="-50" dirty="0">
                <a:solidFill>
                  <a:schemeClr val="bg1"/>
                </a:solidFill>
                <a:latin typeface="AvenirNext LT Pro Regular" panose="020B0504020202020204" pitchFamily="34" charset="0"/>
                <a:cs typeface="Gotham Book" pitchFamily="50" charset="0"/>
              </a:rPr>
              <a:t>1-844-880-9142 to get started.</a:t>
            </a:r>
          </a:p>
        </p:txBody>
      </p:sp>
      <p:sp>
        <p:nvSpPr>
          <p:cNvPr id="6" name="object 6"/>
          <p:cNvSpPr txBox="1"/>
          <p:nvPr/>
        </p:nvSpPr>
        <p:spPr>
          <a:xfrm>
            <a:off x="4162330" y="5116651"/>
            <a:ext cx="2279345" cy="520014"/>
          </a:xfrm>
          <a:prstGeom prst="rect">
            <a:avLst/>
          </a:prstGeom>
        </p:spPr>
        <p:txBody>
          <a:bodyPr vert="horz" wrap="square" lIns="0" tIns="12065" rIns="0" bIns="0" rtlCol="0">
            <a:spAutoFit/>
          </a:bodyPr>
          <a:lstStyle/>
          <a:p>
            <a:pPr>
              <a:lnSpc>
                <a:spcPct val="100000"/>
              </a:lnSpc>
            </a:pPr>
            <a:r>
              <a:rPr lang="en-US" sz="1100" dirty="0">
                <a:solidFill>
                  <a:schemeClr val="bg1"/>
                </a:solidFill>
                <a:latin typeface="AvenirNext LT Pro Regular" panose="020B0504020202020204" pitchFamily="34" charset="0"/>
                <a:cs typeface="Gotham Bold" pitchFamily="50" charset="0"/>
              </a:rPr>
              <a:t>If you haven’t already, create</a:t>
            </a:r>
            <a:r>
              <a:rPr lang="en-US" sz="1100" spc="-40" dirty="0">
                <a:solidFill>
                  <a:schemeClr val="bg1"/>
                </a:solidFill>
                <a:latin typeface="AvenirNext LT Pro Regular" panose="020B0504020202020204" pitchFamily="34" charset="0"/>
                <a:cs typeface="Gotham Bold" pitchFamily="50" charset="0"/>
              </a:rPr>
              <a:t> </a:t>
            </a:r>
            <a:r>
              <a:rPr lang="en-US" sz="1100" dirty="0">
                <a:solidFill>
                  <a:schemeClr val="bg1"/>
                </a:solidFill>
                <a:latin typeface="AvenirNext LT Pro Regular" panose="020B0504020202020204" pitchFamily="34" charset="0"/>
                <a:cs typeface="Gotham Bold" pitchFamily="50" charset="0"/>
              </a:rPr>
              <a:t>an</a:t>
            </a:r>
            <a:r>
              <a:rPr lang="en-US" sz="1100" spc="-35" dirty="0">
                <a:solidFill>
                  <a:schemeClr val="bg1"/>
                </a:solidFill>
                <a:latin typeface="AvenirNext LT Pro Regular" panose="020B0504020202020204" pitchFamily="34" charset="0"/>
                <a:cs typeface="Gotham Bold" pitchFamily="50" charset="0"/>
              </a:rPr>
              <a:t> </a:t>
            </a:r>
            <a:r>
              <a:rPr lang="en-US" sz="1100" dirty="0">
                <a:solidFill>
                  <a:schemeClr val="bg1"/>
                </a:solidFill>
                <a:latin typeface="AvenirNext LT Pro Regular" panose="020B0504020202020204" pitchFamily="34" charset="0"/>
                <a:cs typeface="Gotham Bold" pitchFamily="50" charset="0"/>
              </a:rPr>
              <a:t>account</a:t>
            </a:r>
            <a:r>
              <a:rPr lang="en-US" sz="1100" spc="-30" dirty="0">
                <a:solidFill>
                  <a:schemeClr val="bg1"/>
                </a:solidFill>
                <a:latin typeface="AvenirNext LT Pro Regular" panose="020B0504020202020204" pitchFamily="34" charset="0"/>
                <a:cs typeface="Gotham Bold" pitchFamily="50" charset="0"/>
              </a:rPr>
              <a:t> </a:t>
            </a:r>
            <a:r>
              <a:rPr lang="en-US" sz="1100" dirty="0">
                <a:solidFill>
                  <a:schemeClr val="bg1"/>
                </a:solidFill>
                <a:latin typeface="AvenirNext LT Pro Regular" panose="020B0504020202020204" pitchFamily="34" charset="0"/>
                <a:cs typeface="Gotham Bold" pitchFamily="50" charset="0"/>
              </a:rPr>
              <a:t>with</a:t>
            </a:r>
            <a:r>
              <a:rPr lang="en-US" sz="1100" spc="-35" dirty="0">
                <a:solidFill>
                  <a:schemeClr val="bg1"/>
                </a:solidFill>
                <a:latin typeface="AvenirNext LT Pro Regular" panose="020B0504020202020204" pitchFamily="34" charset="0"/>
                <a:cs typeface="Gotham Bold" pitchFamily="50" charset="0"/>
              </a:rPr>
              <a:t> </a:t>
            </a:r>
            <a:r>
              <a:rPr lang="en-US" sz="1100" dirty="0" err="1">
                <a:solidFill>
                  <a:schemeClr val="bg1"/>
                </a:solidFill>
                <a:latin typeface="AvenirNext LT Pro Regular" panose="020B0504020202020204" pitchFamily="34" charset="0"/>
                <a:cs typeface="Gotham Bold" pitchFamily="50" charset="0"/>
                <a:hlinkClick r:id="rId3">
                  <a:extLst>
                    <a:ext uri="{A12FA001-AC4F-418D-AE19-62706E023703}">
                      <ahyp:hlinkClr xmlns:ahyp="http://schemas.microsoft.com/office/drawing/2018/hyperlinkcolor" val="tx"/>
                    </a:ext>
                  </a:extLst>
                </a:hlinkClick>
              </a:rPr>
              <a:t>Medavie</a:t>
            </a:r>
            <a:r>
              <a:rPr lang="en-US" sz="1100" spc="-25" dirty="0">
                <a:solidFill>
                  <a:schemeClr val="bg1"/>
                </a:solidFill>
                <a:latin typeface="AvenirNext LT Pro Regular" panose="020B0504020202020204" pitchFamily="34" charset="0"/>
                <a:cs typeface="Gotham Bold" pitchFamily="50" charset="0"/>
                <a:hlinkClick r:id="rId3">
                  <a:extLst>
                    <a:ext uri="{A12FA001-AC4F-418D-AE19-62706E023703}">
                      <ahyp:hlinkClr xmlns:ahyp="http://schemas.microsoft.com/office/drawing/2018/hyperlinkcolor" val="tx"/>
                    </a:ext>
                  </a:extLst>
                </a:hlinkClick>
              </a:rPr>
              <a:t> </a:t>
            </a:r>
            <a:r>
              <a:rPr lang="en-US" sz="1100" dirty="0">
                <a:solidFill>
                  <a:schemeClr val="bg1"/>
                </a:solidFill>
                <a:latin typeface="AvenirNext LT Pro Regular" panose="020B0504020202020204" pitchFamily="34" charset="0"/>
                <a:cs typeface="Gotham Bold" pitchFamily="50" charset="0"/>
                <a:hlinkClick r:id="rId3">
                  <a:extLst>
                    <a:ext uri="{A12FA001-AC4F-418D-AE19-62706E023703}">
                      <ahyp:hlinkClr xmlns:ahyp="http://schemas.microsoft.com/office/drawing/2018/hyperlinkcolor" val="tx"/>
                    </a:ext>
                  </a:extLst>
                </a:hlinkClick>
              </a:rPr>
              <a:t>Blue</a:t>
            </a:r>
            <a:r>
              <a:rPr lang="en-US" sz="1100" spc="-40" dirty="0">
                <a:solidFill>
                  <a:schemeClr val="bg1"/>
                </a:solidFill>
                <a:latin typeface="AvenirNext LT Pro Regular" panose="020B0504020202020204" pitchFamily="34" charset="0"/>
                <a:cs typeface="Gotham Bold" pitchFamily="50" charset="0"/>
                <a:hlinkClick r:id="rId3">
                  <a:extLst>
                    <a:ext uri="{A12FA001-AC4F-418D-AE19-62706E023703}">
                      <ahyp:hlinkClr xmlns:ahyp="http://schemas.microsoft.com/office/drawing/2018/hyperlinkcolor" val="tx"/>
                    </a:ext>
                  </a:extLst>
                </a:hlinkClick>
              </a:rPr>
              <a:t> </a:t>
            </a:r>
            <a:r>
              <a:rPr lang="en-US" sz="1100" spc="-20" dirty="0">
                <a:solidFill>
                  <a:schemeClr val="bg1"/>
                </a:solidFill>
                <a:latin typeface="AvenirNext LT Pro Regular" panose="020B0504020202020204" pitchFamily="34" charset="0"/>
                <a:cs typeface="Gotham Bold" pitchFamily="50" charset="0"/>
                <a:hlinkClick r:id="rId3">
                  <a:extLst>
                    <a:ext uri="{A12FA001-AC4F-418D-AE19-62706E023703}">
                      <ahyp:hlinkClr xmlns:ahyp="http://schemas.microsoft.com/office/drawing/2018/hyperlinkcolor" val="tx"/>
                    </a:ext>
                  </a:extLst>
                </a:hlinkClick>
              </a:rPr>
              <a:t>Cross</a:t>
            </a:r>
            <a:r>
              <a:rPr lang="en-US" sz="1100" spc="-20" dirty="0">
                <a:solidFill>
                  <a:schemeClr val="bg1"/>
                </a:solidFill>
                <a:latin typeface="AvenirNext LT Pro Regular" panose="020B0504020202020204" pitchFamily="34" charset="0"/>
                <a:cs typeface="Gotham Bold" pitchFamily="50" charset="0"/>
              </a:rPr>
              <a:t> for access 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4">
            <a:extLst>
              <a:ext uri="{FF2B5EF4-FFF2-40B4-BE49-F238E27FC236}">
                <a16:creationId xmlns:a16="http://schemas.microsoft.com/office/drawing/2014/main" id="{0C65B04E-B180-4421-A474-2CE074A859EF}"/>
              </a:ext>
            </a:extLst>
          </p:cNvPr>
          <p:cNvSpPr txBox="1"/>
          <p:nvPr/>
        </p:nvSpPr>
        <p:spPr>
          <a:xfrm>
            <a:off x="823418" y="3505200"/>
            <a:ext cx="3930789" cy="2275782"/>
          </a:xfrm>
          <a:prstGeom prst="rect">
            <a:avLst/>
          </a:prstGeom>
          <a:ln w="9525">
            <a:noFill/>
          </a:ln>
        </p:spPr>
        <p:txBody>
          <a:bodyPr vert="horz" wrap="square" lIns="0" tIns="40005" rIns="0" bIns="0" rtlCol="0">
            <a:noAutofit/>
          </a:bodyPr>
          <a:lstStyle/>
          <a:p>
            <a:pPr marL="94615" algn="ctr">
              <a:spcBef>
                <a:spcPts val="315"/>
              </a:spcBef>
              <a:tabLst>
                <a:tab pos="294005" algn="l"/>
              </a:tabLst>
            </a:pPr>
            <a:r>
              <a:rPr lang="en-US" sz="1500" dirty="0">
                <a:solidFill>
                  <a:schemeClr val="bg1"/>
                </a:solidFill>
                <a:latin typeface="AvenirNext LT Pro Bold" panose="020B0804020202020204" pitchFamily="34" charset="0"/>
                <a:cs typeface="Gotham Bold" pitchFamily="50" charset="0"/>
              </a:rPr>
              <a:t>YOUR</a:t>
            </a:r>
            <a:r>
              <a:rPr lang="en-US" sz="1500" spc="-40" dirty="0">
                <a:solidFill>
                  <a:schemeClr val="bg1"/>
                </a:solidFill>
                <a:latin typeface="AvenirNext LT Pro Bold" panose="020B0804020202020204" pitchFamily="34" charset="0"/>
                <a:cs typeface="Gotham Bold" pitchFamily="50" charset="0"/>
              </a:rPr>
              <a:t> BENEFITS </a:t>
            </a:r>
            <a:r>
              <a:rPr lang="en-US" sz="1500" spc="-10" dirty="0">
                <a:solidFill>
                  <a:schemeClr val="bg1"/>
                </a:solidFill>
                <a:latin typeface="AvenirNext LT Pro Bold" panose="020B0804020202020204" pitchFamily="34" charset="0"/>
                <a:cs typeface="Gotham Bold" pitchFamily="50" charset="0"/>
              </a:rPr>
              <a:t>COVERAGE</a:t>
            </a:r>
          </a:p>
          <a:p>
            <a:pPr marL="293370" indent="-198755">
              <a:lnSpc>
                <a:spcPts val="400"/>
              </a:lnSpc>
              <a:spcBef>
                <a:spcPts val="315"/>
              </a:spcBef>
              <a:buAutoNum type="arabicPeriod"/>
              <a:tabLst>
                <a:tab pos="294005" algn="l"/>
              </a:tabLst>
            </a:pPr>
            <a:endParaRPr sz="1100" dirty="0">
              <a:solidFill>
                <a:schemeClr val="bg1"/>
              </a:solidFill>
              <a:latin typeface="Raleway Medium" panose="020B0603030101060003" pitchFamily="34" charset="0"/>
              <a:cs typeface="Gotham Bold" pitchFamily="50" charset="0"/>
            </a:endParaRPr>
          </a:p>
          <a:p>
            <a:pPr marL="95250">
              <a:spcBef>
                <a:spcPts val="70"/>
              </a:spcBef>
            </a:pPr>
            <a:r>
              <a:rPr sz="1150" dirty="0">
                <a:solidFill>
                  <a:schemeClr val="bg1"/>
                </a:solidFill>
                <a:latin typeface="AvenirNext LT Pro Regular" panose="020B0504020202020204" pitchFamily="34" charset="0"/>
                <a:cs typeface="Gotham Book" pitchFamily="50" charset="0"/>
              </a:rPr>
              <a:t>Log</a:t>
            </a:r>
            <a:r>
              <a:rPr sz="1150" spc="-35" dirty="0">
                <a:solidFill>
                  <a:schemeClr val="bg1"/>
                </a:solidFill>
                <a:latin typeface="AvenirNext LT Pro Regular" panose="020B0504020202020204" pitchFamily="34" charset="0"/>
                <a:cs typeface="Gotham Book" pitchFamily="50" charset="0"/>
              </a:rPr>
              <a:t> </a:t>
            </a:r>
            <a:r>
              <a:rPr lang="en-US" sz="1150" spc="-35" dirty="0">
                <a:solidFill>
                  <a:schemeClr val="bg1"/>
                </a:solidFill>
                <a:latin typeface="AvenirNext LT Pro Regular" panose="020B0504020202020204" pitchFamily="34" charset="0"/>
                <a:cs typeface="Gotham Book" pitchFamily="50" charset="0"/>
              </a:rPr>
              <a:t>o</a:t>
            </a:r>
            <a:r>
              <a:rPr sz="1150" dirty="0">
                <a:solidFill>
                  <a:schemeClr val="bg1"/>
                </a:solidFill>
                <a:latin typeface="AvenirNext LT Pro Regular" panose="020B0504020202020204" pitchFamily="34" charset="0"/>
                <a:cs typeface="Gotham Book" pitchFamily="50" charset="0"/>
              </a:rPr>
              <a:t>n</a:t>
            </a:r>
            <a:r>
              <a:rPr sz="1150" spc="-30"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to</a:t>
            </a:r>
            <a:r>
              <a:rPr sz="1150" spc="-30"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your</a:t>
            </a:r>
            <a:r>
              <a:rPr sz="1150" spc="-35"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Medavie</a:t>
            </a:r>
            <a:r>
              <a:rPr sz="1150" spc="-30"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Blue</a:t>
            </a:r>
            <a:r>
              <a:rPr sz="1150" spc="-25"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Cross</a:t>
            </a:r>
            <a:r>
              <a:rPr sz="1150" spc="-30"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account</a:t>
            </a:r>
            <a:r>
              <a:rPr sz="1150" spc="-40"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and</a:t>
            </a:r>
            <a:r>
              <a:rPr sz="1150" spc="-25"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review</a:t>
            </a:r>
            <a:r>
              <a:rPr sz="1150" spc="-30"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your</a:t>
            </a:r>
            <a:r>
              <a:rPr sz="1150" spc="-35" dirty="0">
                <a:solidFill>
                  <a:schemeClr val="bg1"/>
                </a:solidFill>
                <a:latin typeface="AvenirNext LT Pro Regular" panose="020B0504020202020204" pitchFamily="34" charset="0"/>
                <a:cs typeface="Gotham Book" pitchFamily="50" charset="0"/>
              </a:rPr>
              <a:t> </a:t>
            </a:r>
            <a:r>
              <a:rPr sz="1150" dirty="0">
                <a:solidFill>
                  <a:schemeClr val="bg1"/>
                </a:solidFill>
                <a:latin typeface="AvenirNext LT Pro Regular" panose="020B0504020202020204" pitchFamily="34" charset="0"/>
                <a:cs typeface="Gotham Book" pitchFamily="50" charset="0"/>
              </a:rPr>
              <a:t>coverage</a:t>
            </a:r>
            <a:r>
              <a:rPr sz="1150" spc="-35" dirty="0">
                <a:solidFill>
                  <a:schemeClr val="bg1"/>
                </a:solidFill>
                <a:latin typeface="AvenirNext LT Pro Regular" panose="020B0504020202020204" pitchFamily="34" charset="0"/>
                <a:cs typeface="Gotham Book" pitchFamily="50" charset="0"/>
              </a:rPr>
              <a:t> </a:t>
            </a:r>
            <a:r>
              <a:rPr sz="1150" spc="-20" dirty="0">
                <a:solidFill>
                  <a:schemeClr val="bg1"/>
                </a:solidFill>
                <a:latin typeface="AvenirNext LT Pro Regular" panose="020B0504020202020204" pitchFamily="34" charset="0"/>
                <a:cs typeface="Gotham Book" pitchFamily="50" charset="0"/>
              </a:rPr>
              <a:t>for:</a:t>
            </a:r>
            <a:endParaRPr lang="en-US" sz="1150" spc="-20" dirty="0">
              <a:solidFill>
                <a:schemeClr val="bg1"/>
              </a:solidFill>
              <a:latin typeface="AvenirNext LT Pro Regular" panose="020B0504020202020204" pitchFamily="34" charset="0"/>
              <a:cs typeface="Gotham Book" pitchFamily="50" charset="0"/>
            </a:endParaRPr>
          </a:p>
          <a:p>
            <a:pPr marL="95250">
              <a:lnSpc>
                <a:spcPts val="500"/>
              </a:lnSpc>
              <a:spcBef>
                <a:spcPts val="70"/>
              </a:spcBef>
            </a:pPr>
            <a:endParaRPr sz="1150" dirty="0">
              <a:solidFill>
                <a:schemeClr val="bg1"/>
              </a:solidFill>
              <a:latin typeface="AvenirNext LT Pro Regular" panose="020B0504020202020204" pitchFamily="34" charset="0"/>
              <a:cs typeface="Gotham Book" pitchFamily="50" charset="0"/>
            </a:endParaRPr>
          </a:p>
          <a:p>
            <a:pPr marL="552450" lvl="1" indent="-229235">
              <a:lnSpc>
                <a:spcPts val="1700"/>
              </a:lnSpc>
              <a:spcBef>
                <a:spcPts val="45"/>
              </a:spcBef>
              <a:buClr>
                <a:schemeClr val="bg1"/>
              </a:buClr>
              <a:buFont typeface="Wingdings" panose="05000000000000000000" pitchFamily="2" charset="2"/>
              <a:buChar char="§"/>
              <a:tabLst>
                <a:tab pos="553085" algn="l"/>
              </a:tabLst>
            </a:pPr>
            <a:r>
              <a:rPr sz="1150" b="1" dirty="0">
                <a:solidFill>
                  <a:schemeClr val="bg1"/>
                </a:solidFill>
                <a:latin typeface="AvenirNext LT Pro Regular" panose="020B0504020202020204" pitchFamily="34" charset="0"/>
                <a:cs typeface="Gotham Book" pitchFamily="50" charset="0"/>
              </a:rPr>
              <a:t>Prescription</a:t>
            </a:r>
            <a:r>
              <a:rPr sz="1150" b="1" spc="-50" dirty="0">
                <a:solidFill>
                  <a:schemeClr val="bg1"/>
                </a:solidFill>
                <a:latin typeface="AvenirNext LT Pro Regular" panose="020B0504020202020204" pitchFamily="34" charset="0"/>
                <a:cs typeface="Gotham Book" pitchFamily="50" charset="0"/>
              </a:rPr>
              <a:t> </a:t>
            </a:r>
            <a:r>
              <a:rPr sz="1150" b="1" dirty="0">
                <a:solidFill>
                  <a:schemeClr val="bg1"/>
                </a:solidFill>
                <a:latin typeface="AvenirNext LT Pro Regular" panose="020B0504020202020204" pitchFamily="34" charset="0"/>
                <a:cs typeface="Gotham Book" pitchFamily="50" charset="0"/>
              </a:rPr>
              <a:t>Drug</a:t>
            </a:r>
            <a:r>
              <a:rPr lang="en-US" sz="1150" b="1" spc="-45" dirty="0">
                <a:solidFill>
                  <a:schemeClr val="bg1"/>
                </a:solidFill>
                <a:latin typeface="AvenirNext LT Pro Regular" panose="020B0504020202020204" pitchFamily="34" charset="0"/>
                <a:cs typeface="Gotham Book" pitchFamily="50" charset="0"/>
              </a:rPr>
              <a:t> Coverage</a:t>
            </a:r>
            <a:endParaRPr lang="en-US" sz="1150" b="1" dirty="0">
              <a:solidFill>
                <a:schemeClr val="bg1"/>
              </a:solidFill>
              <a:latin typeface="AvenirNext LT Pro Regular" panose="020B0504020202020204" pitchFamily="34" charset="0"/>
              <a:cs typeface="Gotham Book" pitchFamily="50" charset="0"/>
            </a:endParaRPr>
          </a:p>
          <a:p>
            <a:pPr marL="552450" lvl="1" indent="-229235">
              <a:lnSpc>
                <a:spcPts val="1700"/>
              </a:lnSpc>
              <a:spcBef>
                <a:spcPts val="45"/>
              </a:spcBef>
              <a:buClr>
                <a:schemeClr val="bg1"/>
              </a:buClr>
              <a:buFont typeface="Wingdings" panose="05000000000000000000" pitchFamily="2" charset="2"/>
              <a:buChar char="§"/>
              <a:tabLst>
                <a:tab pos="553085" algn="l"/>
              </a:tabLst>
            </a:pPr>
            <a:r>
              <a:rPr lang="en-US" sz="1150" b="1" dirty="0">
                <a:solidFill>
                  <a:schemeClr val="bg1"/>
                </a:solidFill>
                <a:latin typeface="AvenirNext LT Pro Regular" panose="020B0504020202020204" pitchFamily="34" charset="0"/>
                <a:cs typeface="Gotham Book" pitchFamily="50" charset="0"/>
              </a:rPr>
              <a:t>Diabetic</a:t>
            </a:r>
            <a:r>
              <a:rPr lang="en-US" sz="1150" b="1" spc="-50" dirty="0">
                <a:solidFill>
                  <a:schemeClr val="bg1"/>
                </a:solidFill>
                <a:latin typeface="AvenirNext LT Pro Regular" panose="020B0504020202020204" pitchFamily="34" charset="0"/>
                <a:cs typeface="Gotham Book" pitchFamily="50" charset="0"/>
              </a:rPr>
              <a:t> </a:t>
            </a:r>
            <a:r>
              <a:rPr lang="en-US" sz="1150" b="1" dirty="0">
                <a:solidFill>
                  <a:schemeClr val="bg1"/>
                </a:solidFill>
                <a:latin typeface="AvenirNext LT Pro Regular" panose="020B0504020202020204" pitchFamily="34" charset="0"/>
                <a:cs typeface="Gotham Book" pitchFamily="50" charset="0"/>
              </a:rPr>
              <a:t>Supplies </a:t>
            </a:r>
            <a:r>
              <a:rPr lang="en-US" sz="1150" dirty="0">
                <a:solidFill>
                  <a:schemeClr val="bg1"/>
                </a:solidFill>
                <a:latin typeface="AvenirNext LT Pro Regular" panose="020B0504020202020204" pitchFamily="34" charset="0"/>
                <a:cs typeface="Gotham Book" pitchFamily="50" charset="0"/>
              </a:rPr>
              <a:t>(includes test strips, lancets, needles, syringes, continuous glucose monitoring (CGM) sensors and insulin pump supplies) covered under the drug plan</a:t>
            </a:r>
          </a:p>
          <a:p>
            <a:pPr marL="552450" lvl="1" indent="-229235">
              <a:lnSpc>
                <a:spcPts val="1700"/>
              </a:lnSpc>
              <a:spcBef>
                <a:spcPts val="45"/>
              </a:spcBef>
              <a:buClr>
                <a:schemeClr val="bg1"/>
              </a:buClr>
              <a:buFont typeface="Wingdings" panose="05000000000000000000" pitchFamily="2" charset="2"/>
              <a:buChar char="§"/>
              <a:tabLst>
                <a:tab pos="553085" algn="l"/>
              </a:tabLst>
            </a:pPr>
            <a:r>
              <a:rPr sz="1150" b="1" dirty="0">
                <a:solidFill>
                  <a:schemeClr val="bg1"/>
                </a:solidFill>
                <a:latin typeface="AvenirNext LT Pro Regular" panose="020B0504020202020204" pitchFamily="34" charset="0"/>
                <a:cs typeface="Gotham Book" pitchFamily="50" charset="0"/>
              </a:rPr>
              <a:t>Diabetic</a:t>
            </a:r>
            <a:r>
              <a:rPr sz="1150" b="1" spc="-50" dirty="0">
                <a:solidFill>
                  <a:schemeClr val="bg1"/>
                </a:solidFill>
                <a:latin typeface="AvenirNext LT Pro Regular" panose="020B0504020202020204" pitchFamily="34" charset="0"/>
                <a:cs typeface="Gotham Book" pitchFamily="50" charset="0"/>
              </a:rPr>
              <a:t> </a:t>
            </a:r>
            <a:r>
              <a:rPr sz="1150" b="1" spc="-10" dirty="0">
                <a:solidFill>
                  <a:schemeClr val="bg1"/>
                </a:solidFill>
                <a:latin typeface="AvenirNext LT Pro Regular" panose="020B0504020202020204" pitchFamily="34" charset="0"/>
                <a:cs typeface="Gotham Book" pitchFamily="50" charset="0"/>
              </a:rPr>
              <a:t>Equipment</a:t>
            </a:r>
            <a:r>
              <a:rPr lang="en-US" sz="1150" b="1" spc="-10" dirty="0">
                <a:solidFill>
                  <a:schemeClr val="bg1"/>
                </a:solidFill>
                <a:latin typeface="AvenirNext LT Pro Regular" panose="020B0504020202020204" pitchFamily="34" charset="0"/>
                <a:cs typeface="Gotham Book" pitchFamily="50" charset="0"/>
              </a:rPr>
              <a:t>: </a:t>
            </a:r>
            <a:r>
              <a:rPr lang="en-US" sz="1150" dirty="0">
                <a:solidFill>
                  <a:schemeClr val="bg1"/>
                </a:solidFill>
                <a:latin typeface="AvenirNext LT Pro Regular" panose="020B0504020202020204" pitchFamily="34" charset="0"/>
                <a:cs typeface="Gotham Book" pitchFamily="50" charset="0"/>
              </a:rPr>
              <a:t>covered</a:t>
            </a:r>
            <a:r>
              <a:rPr lang="en-US" sz="1150" spc="-10" dirty="0">
                <a:solidFill>
                  <a:schemeClr val="bg1"/>
                </a:solidFill>
                <a:latin typeface="AvenirNext LT Pro Regular" panose="020B0504020202020204" pitchFamily="34" charset="0"/>
                <a:cs typeface="Gotham Book" pitchFamily="50" charset="0"/>
              </a:rPr>
              <a:t> under Extended Health includes insulin pump which requires pre-approval and frequency  of one every five calendar years</a:t>
            </a:r>
            <a:endParaRPr lang="en-US" sz="1150" dirty="0">
              <a:solidFill>
                <a:srgbClr val="060076"/>
              </a:solidFill>
              <a:highlight>
                <a:srgbClr val="FFFF00"/>
              </a:highlight>
              <a:latin typeface="AvenirNext LT Pro Regular" panose="020B0504020202020204" pitchFamily="34" charset="0"/>
              <a:cs typeface="Gotham Book" pitchFamily="50" charset="0"/>
            </a:endParaRPr>
          </a:p>
        </p:txBody>
      </p:sp>
      <p:sp>
        <p:nvSpPr>
          <p:cNvPr id="20" name="object 3">
            <a:extLst>
              <a:ext uri="{FF2B5EF4-FFF2-40B4-BE49-F238E27FC236}">
                <a16:creationId xmlns:a16="http://schemas.microsoft.com/office/drawing/2014/main" id="{60E62785-5E64-B6DE-6621-685EB6DD49B5}"/>
              </a:ext>
            </a:extLst>
          </p:cNvPr>
          <p:cNvSpPr txBox="1"/>
          <p:nvPr/>
        </p:nvSpPr>
        <p:spPr>
          <a:xfrm>
            <a:off x="1664996" y="6244333"/>
            <a:ext cx="3669004" cy="1011109"/>
          </a:xfrm>
          <a:prstGeom prst="rect">
            <a:avLst/>
          </a:prstGeom>
        </p:spPr>
        <p:txBody>
          <a:bodyPr vert="horz" wrap="square" lIns="0" tIns="6350" rIns="0" bIns="0" rtlCol="0">
            <a:noAutofit/>
          </a:bodyPr>
          <a:lstStyle/>
          <a:p>
            <a:pPr marL="95250" marR="621665" algn="l">
              <a:spcBef>
                <a:spcPts val="5"/>
              </a:spcBef>
              <a:spcAft>
                <a:spcPts val="600"/>
              </a:spcAft>
            </a:pPr>
            <a:r>
              <a:rPr lang="en-US" sz="1200" spc="-30" dirty="0">
                <a:solidFill>
                  <a:schemeClr val="bg1"/>
                </a:solidFill>
                <a:latin typeface="AvenirNext LT Pro Regular" panose="020B0504020202020204" pitchFamily="34" charset="0"/>
                <a:cs typeface="Gotham Book" pitchFamily="50" charset="0"/>
              </a:rPr>
              <a:t>G</a:t>
            </a:r>
            <a:r>
              <a:rPr lang="en-US" sz="1200" dirty="0">
                <a:solidFill>
                  <a:schemeClr val="bg1"/>
                </a:solidFill>
                <a:latin typeface="AvenirNext LT Pro Regular" panose="020B0504020202020204" pitchFamily="34" charset="0"/>
                <a:cs typeface="Gotham Book" pitchFamily="50" charset="0"/>
              </a:rPr>
              <a:t>et</a:t>
            </a:r>
            <a:r>
              <a:rPr lang="en-US" sz="1200" spc="-30"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Regular" panose="020B0504020202020204" pitchFamily="34" charset="0"/>
                <a:cs typeface="Gotham Book" pitchFamily="50" charset="0"/>
              </a:rPr>
              <a:t>coverage</a:t>
            </a:r>
            <a:r>
              <a:rPr lang="en-US" sz="1200" spc="-30"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Regular" panose="020B0504020202020204" pitchFamily="34" charset="0"/>
                <a:cs typeface="Gotham Book" pitchFamily="50" charset="0"/>
              </a:rPr>
              <a:t>for</a:t>
            </a:r>
            <a:r>
              <a:rPr lang="en-US" sz="1200" spc="-25" dirty="0">
                <a:solidFill>
                  <a:schemeClr val="bg1"/>
                </a:solidFill>
                <a:latin typeface="AvenirNext LT Pro Regular" panose="020B0504020202020204" pitchFamily="34" charset="0"/>
                <a:cs typeface="Gotham Book" pitchFamily="50" charset="0"/>
              </a:rPr>
              <a:t> blood </a:t>
            </a:r>
            <a:r>
              <a:rPr lang="en-US" sz="1200" spc="-10" dirty="0">
                <a:solidFill>
                  <a:schemeClr val="bg1"/>
                </a:solidFill>
                <a:latin typeface="AvenirNext LT Pro Regular" panose="020B0504020202020204" pitchFamily="34" charset="0"/>
                <a:cs typeface="Gotham Book" pitchFamily="50" charset="0"/>
              </a:rPr>
              <a:t>glucose meters</a:t>
            </a:r>
            <a:r>
              <a:rPr lang="en-US" sz="1200" spc="-30"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Regular" panose="020B0504020202020204" pitchFamily="34" charset="0"/>
                <a:cs typeface="Gotham Book" pitchFamily="50" charset="0"/>
              </a:rPr>
              <a:t>and</a:t>
            </a:r>
            <a:r>
              <a:rPr lang="en-US" sz="1200" spc="-35"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Regular" panose="020B0504020202020204" pitchFamily="34" charset="0"/>
                <a:cs typeface="Gotham Book" pitchFamily="50" charset="0"/>
              </a:rPr>
              <a:t>test</a:t>
            </a:r>
            <a:r>
              <a:rPr lang="en-US" sz="1200" spc="-30"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Regular" panose="020B0504020202020204" pitchFamily="34" charset="0"/>
                <a:cs typeface="Gotham Book" pitchFamily="50" charset="0"/>
              </a:rPr>
              <a:t>strips</a:t>
            </a:r>
            <a:r>
              <a:rPr lang="en-US" sz="1200" spc="-10"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Regular" panose="020B0504020202020204" pitchFamily="34" charset="0"/>
                <a:cs typeface="Gotham Book" pitchFamily="50" charset="0"/>
              </a:rPr>
              <a:t>through</a:t>
            </a:r>
            <a:r>
              <a:rPr lang="en-US" sz="1200" spc="-30"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Regular" panose="020B0504020202020204" pitchFamily="34" charset="0"/>
                <a:cs typeface="Gotham Book" pitchFamily="50" charset="0"/>
              </a:rPr>
              <a:t>the</a:t>
            </a:r>
            <a:r>
              <a:rPr lang="en-US" sz="1200" spc="-25"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Bold" panose="020B0804020202020204" pitchFamily="34" charset="0"/>
                <a:cs typeface="Gotham Book" pitchFamily="50" charset="0"/>
              </a:rPr>
              <a:t>360 Total Care Program </a:t>
            </a:r>
            <a:r>
              <a:rPr lang="en-US" sz="1200" spc="-20" dirty="0">
                <a:solidFill>
                  <a:schemeClr val="bg1"/>
                </a:solidFill>
                <a:latin typeface="AvenirNext LT Pro Regular" panose="020B0504020202020204" pitchFamily="34" charset="0"/>
                <a:cs typeface="Gotham Book" pitchFamily="50" charset="0"/>
              </a:rPr>
              <a:t>with </a:t>
            </a:r>
            <a:r>
              <a:rPr lang="en-US" sz="1200" dirty="0" err="1">
                <a:solidFill>
                  <a:schemeClr val="bg1"/>
                </a:solidFill>
                <a:latin typeface="AvenirNext LT Pro Regular" panose="020B0504020202020204" pitchFamily="34" charset="0"/>
                <a:cs typeface="Gotham Book" pitchFamily="50" charset="0"/>
              </a:rPr>
              <a:t>Medavie</a:t>
            </a:r>
            <a:r>
              <a:rPr lang="en-US" sz="1200" spc="-40"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Regular" panose="020B0504020202020204" pitchFamily="34" charset="0"/>
                <a:cs typeface="Gotham Book" pitchFamily="50" charset="0"/>
              </a:rPr>
              <a:t>Blue</a:t>
            </a:r>
            <a:r>
              <a:rPr lang="en-US" sz="1200" spc="-35" dirty="0">
                <a:solidFill>
                  <a:schemeClr val="bg1"/>
                </a:solidFill>
                <a:latin typeface="AvenirNext LT Pro Regular" panose="020B0504020202020204" pitchFamily="34" charset="0"/>
                <a:cs typeface="Gotham Book" pitchFamily="50" charset="0"/>
              </a:rPr>
              <a:t> </a:t>
            </a:r>
            <a:r>
              <a:rPr lang="en-US" sz="1200" dirty="0">
                <a:solidFill>
                  <a:schemeClr val="bg1"/>
                </a:solidFill>
                <a:latin typeface="AvenirNext LT Pro Regular" panose="020B0504020202020204" pitchFamily="34" charset="0"/>
                <a:cs typeface="Gotham Book" pitchFamily="50" charset="0"/>
              </a:rPr>
              <a:t>Cross.</a:t>
            </a:r>
            <a:endParaRPr lang="en-US" sz="1200" dirty="0">
              <a:solidFill>
                <a:schemeClr val="bg1"/>
              </a:solidFill>
              <a:latin typeface="Raleway Medium" panose="020B0603030101060003" pitchFamily="34" charset="0"/>
              <a:cs typeface="Gotham Black" pitchFamily="50" charset="0"/>
            </a:endParaRPr>
          </a:p>
          <a:p>
            <a:pPr marL="95250" marR="621665" algn="l">
              <a:lnSpc>
                <a:spcPts val="1600"/>
              </a:lnSpc>
              <a:spcBef>
                <a:spcPts val="5"/>
              </a:spcBef>
              <a:spcAft>
                <a:spcPts val="600"/>
              </a:spcAft>
            </a:pPr>
            <a:endParaRPr lang="en-US" sz="1200" dirty="0">
              <a:solidFill>
                <a:schemeClr val="bg1"/>
              </a:solidFill>
              <a:latin typeface="Raleway SemiBold" panose="020B0703030101060003" pitchFamily="34" charset="0"/>
              <a:cs typeface="Gotham Book"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78E31D-9E8E-E88B-CA46-8248A731E404}"/>
              </a:ext>
            </a:extLst>
          </p:cNvPr>
          <p:cNvSpPr txBox="1"/>
          <p:nvPr/>
        </p:nvSpPr>
        <p:spPr>
          <a:xfrm>
            <a:off x="3522481" y="4171656"/>
            <a:ext cx="2601919" cy="2125069"/>
          </a:xfrm>
          <a:prstGeom prst="rect">
            <a:avLst/>
          </a:prstGeom>
          <a:noFill/>
        </p:spPr>
        <p:txBody>
          <a:bodyPr wrap="square" rtlCol="0">
            <a:noAutofit/>
          </a:bodyPr>
          <a:lstStyle/>
          <a:p>
            <a:pPr marL="781050" lvl="1" algn="l">
              <a:lnSpc>
                <a:spcPts val="1600"/>
              </a:lnSpc>
              <a:spcBef>
                <a:spcPts val="40"/>
              </a:spcBef>
              <a:tabLst>
                <a:tab pos="1010285" algn="l"/>
                <a:tab pos="1010919" algn="l"/>
              </a:tabLst>
              <a:defRPr/>
            </a:pPr>
            <a:r>
              <a:rPr kumimoji="0" lang="en-US" sz="1050" b="0" i="0" u="none" strike="noStrike" kern="0" cap="none" spc="0" normalizeH="0" baseline="0" noProof="0" dirty="0">
                <a:ln>
                  <a:noFill/>
                </a:ln>
                <a:solidFill>
                  <a:schemeClr val="bg1"/>
                </a:solidFill>
                <a:effectLst/>
                <a:uLnTx/>
                <a:uFillTx/>
                <a:latin typeface="AvenirNext LT Pro Bold" panose="020B0804020202020204" pitchFamily="34" charset="0"/>
                <a:cs typeface="Gotham Bold" pitchFamily="50" charset="0"/>
              </a:rPr>
              <a:t>Download</a:t>
            </a:r>
            <a:r>
              <a:rPr kumimoji="0" lang="en-US" sz="1050" b="0" i="0" u="none" strike="noStrike" kern="0" cap="none" spc="0" normalizeH="0" baseline="0" noProof="0" dirty="0">
                <a:ln>
                  <a:noFill/>
                </a:ln>
                <a:solidFill>
                  <a:schemeClr val="bg1"/>
                </a:solidFill>
                <a:effectLst/>
                <a:uLnTx/>
                <a:uFillTx/>
                <a:latin typeface="Raleway Medium" panose="020B0603030101060003" pitchFamily="34" charset="0"/>
                <a:cs typeface="Arial"/>
              </a:rPr>
              <a:t> </a:t>
            </a:r>
            <a:r>
              <a:rPr kumimoji="0" lang="en-US" sz="1050" b="0" i="0" u="none" strike="noStrike" kern="0" cap="none" spc="0" normalizeH="0" baseline="0" noProof="0" dirty="0">
                <a:ln>
                  <a:noFill/>
                </a:ln>
                <a:solidFill>
                  <a:schemeClr val="bg1"/>
                </a:solidFill>
                <a:effectLst/>
                <a:uLnTx/>
                <a:uFillTx/>
                <a:latin typeface="AvenirNext LT Pro Regular" panose="020B0504020202020204" pitchFamily="34" charset="0"/>
                <a:cs typeface="Gotham Book" pitchFamily="50" charset="0"/>
              </a:rPr>
              <a:t>the LifeWorks app for access to all EFAP resources and the professional counselling number when and where you need it. </a:t>
            </a:r>
            <a:r>
              <a:rPr lang="en-US" sz="1050" dirty="0">
                <a:solidFill>
                  <a:schemeClr val="bg1"/>
                </a:solidFill>
                <a:latin typeface="AvenirNext LT Pro Regular" panose="020B0504020202020204" pitchFamily="34" charset="0"/>
                <a:cs typeface="Gotham Book" pitchFamily="50" charset="0"/>
              </a:rPr>
              <a:t>Visit</a:t>
            </a:r>
            <a:r>
              <a:rPr lang="en-US" sz="1050" spc="-30" dirty="0">
                <a:solidFill>
                  <a:schemeClr val="bg1"/>
                </a:solidFill>
                <a:latin typeface="AvenirNext LT Pro Regular" panose="020B0504020202020204" pitchFamily="34" charset="0"/>
                <a:cs typeface="Gotham Book" pitchFamily="50" charset="0"/>
              </a:rPr>
              <a:t> </a:t>
            </a:r>
            <a:r>
              <a:rPr lang="en-US" sz="1050" dirty="0">
                <a:solidFill>
                  <a:schemeClr val="bg1"/>
                </a:solidFill>
                <a:latin typeface="AvenirNext LT Pro Regular" panose="020B0504020202020204" pitchFamily="34" charset="0"/>
                <a:cs typeface="Gotham Book" pitchFamily="50" charset="0"/>
              </a:rPr>
              <a:t>the</a:t>
            </a:r>
            <a:r>
              <a:rPr lang="en-US" sz="1050" spc="-25" dirty="0">
                <a:solidFill>
                  <a:schemeClr val="bg1"/>
                </a:solidFill>
                <a:latin typeface="AvenirNext LT Pro Regular" panose="020B0504020202020204" pitchFamily="34" charset="0"/>
                <a:cs typeface="Gotham Book" pitchFamily="50" charset="0"/>
              </a:rPr>
              <a:t> LifeWorks login page </a:t>
            </a:r>
            <a:r>
              <a:rPr lang="en-US" sz="1050" spc="-30" dirty="0">
                <a:solidFill>
                  <a:schemeClr val="bg1"/>
                </a:solidFill>
                <a:latin typeface="AvenirNext LT Pro Regular" panose="020B0504020202020204" pitchFamily="34" charset="0"/>
                <a:cs typeface="Gotham Book" pitchFamily="50" charset="0"/>
              </a:rPr>
              <a:t>and </a:t>
            </a:r>
            <a:r>
              <a:rPr lang="en-US" sz="1050" dirty="0">
                <a:solidFill>
                  <a:schemeClr val="bg1"/>
                </a:solidFill>
                <a:latin typeface="AvenirNext LT Pro Regular" panose="020B0504020202020204" pitchFamily="34" charset="0"/>
                <a:cs typeface="Gotham Book" pitchFamily="50" charset="0"/>
              </a:rPr>
              <a:t>log-in using username “SMU” and password “benefits”.</a:t>
            </a:r>
            <a:endParaRPr lang="en-US" sz="1050" dirty="0">
              <a:solidFill>
                <a:srgbClr val="060076"/>
              </a:solidFill>
              <a:highlight>
                <a:srgbClr val="FFFF00"/>
              </a:highlight>
              <a:latin typeface="AvenirNext LT Pro Regular" panose="020B0504020202020204" pitchFamily="34" charset="0"/>
              <a:cs typeface="Gotham Book" pitchFamily="50" charset="0"/>
            </a:endParaRPr>
          </a:p>
        </p:txBody>
      </p:sp>
      <p:sp>
        <p:nvSpPr>
          <p:cNvPr id="17" name="Rectangle 16">
            <a:extLst>
              <a:ext uri="{FF2B5EF4-FFF2-40B4-BE49-F238E27FC236}">
                <a16:creationId xmlns:a16="http://schemas.microsoft.com/office/drawing/2014/main" id="{A08F90D1-1460-7BAC-836B-7BFE21403996}"/>
              </a:ext>
            </a:extLst>
          </p:cNvPr>
          <p:cNvSpPr/>
          <p:nvPr/>
        </p:nvSpPr>
        <p:spPr>
          <a:xfrm>
            <a:off x="0" y="2093182"/>
            <a:ext cx="5158249" cy="93782"/>
          </a:xfrm>
          <a:prstGeom prst="rect">
            <a:avLst/>
          </a:prstGeom>
          <a:solidFill>
            <a:srgbClr val="D3E1ED"/>
          </a:solidFill>
          <a:ln>
            <a:noFill/>
          </a:ln>
          <a:effectLst>
            <a:innerShdw blurRad="63500" dist="50800" dir="81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bject 3">
            <a:extLst>
              <a:ext uri="{FF2B5EF4-FFF2-40B4-BE49-F238E27FC236}">
                <a16:creationId xmlns:a16="http://schemas.microsoft.com/office/drawing/2014/main" id="{CA46EC4A-CCEA-F21C-18C8-86119DA6E9E4}"/>
              </a:ext>
            </a:extLst>
          </p:cNvPr>
          <p:cNvSpPr txBox="1"/>
          <p:nvPr/>
        </p:nvSpPr>
        <p:spPr>
          <a:xfrm>
            <a:off x="24442" y="3885453"/>
            <a:ext cx="3861757" cy="3256595"/>
          </a:xfrm>
          <a:prstGeom prst="rect">
            <a:avLst/>
          </a:prstGeom>
          <a:ln w="9525">
            <a:noFill/>
          </a:ln>
        </p:spPr>
        <p:txBody>
          <a:bodyPr vert="horz" wrap="square" lIns="0" tIns="39370" rIns="0" bIns="0" rtlCol="0">
            <a:noAutofit/>
          </a:bodyPr>
          <a:lstStyle/>
          <a:p>
            <a:pPr marL="95885">
              <a:spcBef>
                <a:spcPts val="310"/>
              </a:spcBef>
            </a:pPr>
            <a:r>
              <a:rPr lang="en-US" sz="1100" b="1" dirty="0">
                <a:solidFill>
                  <a:schemeClr val="bg1"/>
                </a:solidFill>
                <a:latin typeface="Raleway Medium" panose="020B0603030101060003" pitchFamily="34" charset="0"/>
                <a:cs typeface="Gotham Bold" pitchFamily="50" charset="0"/>
              </a:rPr>
              <a:t>                    </a:t>
            </a:r>
            <a:r>
              <a:rPr lang="en-US" sz="1100" dirty="0">
                <a:solidFill>
                  <a:schemeClr val="bg1"/>
                </a:solidFill>
                <a:latin typeface="AvenirNext LT Pro Bold" panose="020B0804020202020204" pitchFamily="34" charset="0"/>
                <a:cs typeface="Gotham Bold" pitchFamily="50" charset="0"/>
                <a:hlinkClick r:id="rId2">
                  <a:extLst>
                    <a:ext uri="{A12FA001-AC4F-418D-AE19-62706E023703}">
                      <ahyp:hlinkClr xmlns:ahyp="http://schemas.microsoft.com/office/drawing/2018/hyperlinkcolor" val="tx"/>
                    </a:ext>
                  </a:extLst>
                </a:hlinkClick>
              </a:rPr>
              <a:t>TRANQUILITY</a:t>
            </a:r>
            <a:endParaRPr lang="en-US" sz="1100" dirty="0">
              <a:solidFill>
                <a:schemeClr val="bg1"/>
              </a:solidFill>
              <a:latin typeface="AvenirNext LT Pro Bold" panose="020B0804020202020204" pitchFamily="34" charset="0"/>
              <a:cs typeface="Gotham Bold" pitchFamily="50" charset="0"/>
            </a:endParaRPr>
          </a:p>
          <a:p>
            <a:pPr marL="1010285" lvl="1" indent="-229235">
              <a:lnSpc>
                <a:spcPts val="1600"/>
              </a:lnSpc>
              <a:spcBef>
                <a:spcPts val="45"/>
              </a:spcBef>
              <a:buFont typeface="Wingdings" panose="05000000000000000000" pitchFamily="2" charset="2"/>
              <a:buChar char="§"/>
              <a:tabLst>
                <a:tab pos="1010285" algn="l"/>
                <a:tab pos="1010919" algn="l"/>
              </a:tabLst>
            </a:pPr>
            <a:r>
              <a:rPr sz="1050" dirty="0" err="1">
                <a:solidFill>
                  <a:schemeClr val="bg1"/>
                </a:solidFill>
                <a:latin typeface="AvenirNext LT Pro Regular" panose="020B0504020202020204" pitchFamily="34" charset="0"/>
                <a:cs typeface="Gotham Book" pitchFamily="50" charset="0"/>
              </a:rPr>
              <a:t>iCBT</a:t>
            </a:r>
            <a:r>
              <a:rPr sz="1050" dirty="0">
                <a:solidFill>
                  <a:schemeClr val="bg1"/>
                </a:solidFill>
                <a:latin typeface="AvenirNext LT Pro Regular" panose="020B0504020202020204" pitchFamily="34" charset="0"/>
                <a:cs typeface="Gotham Book" pitchFamily="50" charset="0"/>
              </a:rPr>
              <a:t> program</a:t>
            </a:r>
            <a:r>
              <a:rPr lang="en-US" sz="1050" dirty="0">
                <a:solidFill>
                  <a:schemeClr val="bg1"/>
                </a:solidFill>
                <a:latin typeface="AvenirNext LT Pro Regular" panose="020B0504020202020204" pitchFamily="34" charset="0"/>
                <a:cs typeface="Gotham Book" pitchFamily="50" charset="0"/>
              </a:rPr>
              <a:t>:</a:t>
            </a:r>
            <a:r>
              <a:rPr sz="1050" dirty="0">
                <a:solidFill>
                  <a:schemeClr val="bg1"/>
                </a:solidFill>
                <a:latin typeface="AvenirNext LT Pro Regular" panose="020B0504020202020204" pitchFamily="34" charset="0"/>
                <a:cs typeface="Gotham Book" pitchFamily="50" charset="0"/>
              </a:rPr>
              <a:t> </a:t>
            </a:r>
            <a:r>
              <a:rPr lang="en-US" sz="1050" dirty="0">
                <a:solidFill>
                  <a:schemeClr val="bg1"/>
                </a:solidFill>
                <a:uFill>
                  <a:solidFill>
                    <a:srgbClr val="000000"/>
                  </a:solidFill>
                </a:uFill>
                <a:latin typeface="AvenirNext LT Pro Bold" panose="020B0804020202020204" pitchFamily="34" charset="0"/>
                <a:cs typeface="Gotham Book" pitchFamily="50" charset="0"/>
              </a:rPr>
              <a:t>Fr</a:t>
            </a:r>
            <a:r>
              <a:rPr sz="1050" dirty="0">
                <a:solidFill>
                  <a:schemeClr val="bg1"/>
                </a:solidFill>
                <a:uFill>
                  <a:solidFill>
                    <a:srgbClr val="000000"/>
                  </a:solidFill>
                </a:uFill>
                <a:latin typeface="AvenirNext LT Pro Bold" panose="020B0804020202020204" pitchFamily="34" charset="0"/>
                <a:cs typeface="Gotham Book" pitchFamily="50" charset="0"/>
              </a:rPr>
              <a:t>ee</a:t>
            </a:r>
            <a:r>
              <a:rPr sz="1050" dirty="0">
                <a:solidFill>
                  <a:schemeClr val="bg1"/>
                </a:solidFill>
                <a:latin typeface="AvenirNext LT Pro Bold" panose="020B0804020202020204" pitchFamily="34" charset="0"/>
                <a:cs typeface="Gotham Book" pitchFamily="50" charset="0"/>
              </a:rPr>
              <a:t> </a:t>
            </a:r>
            <a:r>
              <a:rPr sz="1050" dirty="0">
                <a:solidFill>
                  <a:schemeClr val="bg1"/>
                </a:solidFill>
                <a:latin typeface="AvenirNext LT Pro Regular" panose="020B0504020202020204" pitchFamily="34" charset="0"/>
                <a:cs typeface="Gotham Book" pitchFamily="50" charset="0"/>
              </a:rPr>
              <a:t>to Nova Scotians</a:t>
            </a:r>
          </a:p>
          <a:p>
            <a:pPr marL="1010285" lvl="1" indent="-229235">
              <a:lnSpc>
                <a:spcPts val="1600"/>
              </a:lnSpc>
              <a:spcBef>
                <a:spcPts val="45"/>
              </a:spcBef>
              <a:buFont typeface="Wingdings" panose="05000000000000000000" pitchFamily="2" charset="2"/>
              <a:buChar char="§"/>
              <a:tabLst>
                <a:tab pos="1010285" algn="l"/>
                <a:tab pos="1010919" algn="l"/>
              </a:tabLst>
            </a:pPr>
            <a:r>
              <a:rPr lang="en-US" sz="1050" dirty="0">
                <a:solidFill>
                  <a:schemeClr val="bg1"/>
                </a:solidFill>
                <a:latin typeface="AvenirNext LT Pro Regular" panose="020B0504020202020204" pitchFamily="34" charset="0"/>
                <a:cs typeface="Gotham Book" pitchFamily="50" charset="0"/>
              </a:rPr>
              <a:t>Helps to m</a:t>
            </a:r>
            <a:r>
              <a:rPr sz="1050" dirty="0">
                <a:solidFill>
                  <a:schemeClr val="bg1"/>
                </a:solidFill>
                <a:latin typeface="AvenirNext LT Pro Regular" panose="020B0504020202020204" pitchFamily="34" charset="0"/>
                <a:cs typeface="Gotham Book" pitchFamily="50" charset="0"/>
              </a:rPr>
              <a:t>anag</a:t>
            </a:r>
            <a:r>
              <a:rPr lang="en-US" sz="1050" dirty="0">
                <a:solidFill>
                  <a:schemeClr val="bg1"/>
                </a:solidFill>
                <a:latin typeface="AvenirNext LT Pro Regular" panose="020B0504020202020204" pitchFamily="34" charset="0"/>
                <a:cs typeface="Gotham Book" pitchFamily="50" charset="0"/>
              </a:rPr>
              <a:t>e</a:t>
            </a:r>
            <a:r>
              <a:rPr sz="1050" dirty="0">
                <a:solidFill>
                  <a:schemeClr val="bg1"/>
                </a:solidFill>
                <a:latin typeface="AvenirNext LT Pro Regular" panose="020B0504020202020204" pitchFamily="34" charset="0"/>
                <a:cs typeface="Gotham Book" pitchFamily="50" charset="0"/>
              </a:rPr>
              <a:t> anxiety and depression</a:t>
            </a:r>
          </a:p>
          <a:p>
            <a:pPr marL="553085" indent="-229235">
              <a:spcBef>
                <a:spcPts val="50"/>
              </a:spcBef>
              <a:buFont typeface="Wingdings"/>
              <a:buChar char=""/>
              <a:tabLst>
                <a:tab pos="553720" algn="l"/>
              </a:tabLst>
            </a:pPr>
            <a:endParaRPr lang="en-US" sz="1050" dirty="0">
              <a:solidFill>
                <a:schemeClr val="bg1"/>
              </a:solidFill>
              <a:latin typeface="Raleway Medium" panose="020B0603030101060003" pitchFamily="34" charset="0"/>
              <a:cs typeface="Gotham Bold" pitchFamily="50" charset="0"/>
            </a:endParaRPr>
          </a:p>
          <a:p>
            <a:pPr marL="323850">
              <a:spcBef>
                <a:spcPts val="50"/>
              </a:spcBef>
              <a:tabLst>
                <a:tab pos="553720" algn="l"/>
              </a:tabLst>
            </a:pPr>
            <a:r>
              <a:rPr lang="en-US" sz="1050" dirty="0">
                <a:solidFill>
                  <a:schemeClr val="bg1"/>
                </a:solidFill>
                <a:latin typeface="Raleway Medium" panose="020B0603030101060003" pitchFamily="34" charset="0"/>
                <a:cs typeface="Gotham Bold" pitchFamily="50" charset="0"/>
              </a:rPr>
              <a:t>              </a:t>
            </a:r>
            <a:r>
              <a:rPr lang="en-US" sz="1100" dirty="0">
                <a:solidFill>
                  <a:schemeClr val="bg1"/>
                </a:solidFill>
                <a:latin typeface="AvenirNext LT Pro Bold" panose="020B0804020202020204" pitchFamily="34" charset="0"/>
                <a:cs typeface="Gotham Bold" pitchFamily="50" charset="0"/>
              </a:rPr>
              <a:t>TELUS HEALTH EFAP </a:t>
            </a:r>
            <a:r>
              <a:rPr lang="en-US" sz="1100" i="1" dirty="0">
                <a:solidFill>
                  <a:schemeClr val="bg1"/>
                </a:solidFill>
                <a:latin typeface="AvenirNext LT Pro Bold" panose="020B0804020202020204" pitchFamily="34" charset="0"/>
                <a:cs typeface="Gotham Bold" pitchFamily="50" charset="0"/>
              </a:rPr>
              <a:t>(Formerly Lifeworks)</a:t>
            </a:r>
          </a:p>
          <a:p>
            <a:pPr marL="1010285" lvl="1" indent="-229235">
              <a:lnSpc>
                <a:spcPts val="1600"/>
              </a:lnSpc>
              <a:spcBef>
                <a:spcPts val="40"/>
              </a:spcBef>
              <a:buFont typeface="Wingdings" panose="05000000000000000000" pitchFamily="2" charset="2"/>
              <a:buChar char="§"/>
              <a:tabLst>
                <a:tab pos="1010285" algn="l"/>
                <a:tab pos="1010919" algn="l"/>
              </a:tabLst>
            </a:pPr>
            <a:r>
              <a:rPr lang="en-US" sz="1050" dirty="0">
                <a:solidFill>
                  <a:schemeClr val="bg1"/>
                </a:solidFill>
                <a:latin typeface="AvenirNext LT Pro Regular" panose="020B0504020202020204" pitchFamily="34" charset="0"/>
                <a:cs typeface="Gotham Book" pitchFamily="50" charset="0"/>
              </a:rPr>
              <a:t>Connect </a:t>
            </a:r>
            <a:r>
              <a:rPr sz="1050" dirty="0">
                <a:solidFill>
                  <a:schemeClr val="bg1"/>
                </a:solidFill>
                <a:latin typeface="AvenirNext LT Pro Regular" panose="020B0504020202020204" pitchFamily="34" charset="0"/>
                <a:cs typeface="Gotham Book" pitchFamily="50" charset="0"/>
              </a:rPr>
              <a:t>with a professional counsellor </a:t>
            </a:r>
            <a:r>
              <a:rPr lang="en-US" sz="1050" dirty="0">
                <a:solidFill>
                  <a:schemeClr val="bg1"/>
                </a:solidFill>
                <a:latin typeface="AvenirNext LT Pro Regular" panose="020B0504020202020204" pitchFamily="34" charset="0"/>
                <a:cs typeface="Gotham Book" pitchFamily="50" charset="0"/>
              </a:rPr>
              <a:t>by calling 1-844-880-9142 </a:t>
            </a:r>
          </a:p>
          <a:p>
            <a:pPr marL="1010285" marR="150495" lvl="1" indent="-228600">
              <a:lnSpc>
                <a:spcPts val="1600"/>
              </a:lnSpc>
              <a:spcBef>
                <a:spcPts val="5"/>
              </a:spcBef>
              <a:buFont typeface="Wingdings" panose="05000000000000000000" pitchFamily="2" charset="2"/>
              <a:buChar char="§"/>
              <a:tabLst>
                <a:tab pos="1010285" algn="l"/>
                <a:tab pos="1010919" algn="l"/>
              </a:tabLst>
            </a:pPr>
            <a:r>
              <a:rPr sz="1050" dirty="0">
                <a:solidFill>
                  <a:schemeClr val="bg1"/>
                </a:solidFill>
                <a:latin typeface="AvenirNext LT Pro Bold" panose="020B0804020202020204" pitchFamily="34" charset="0"/>
                <a:cs typeface="Gotham Bold" pitchFamily="50" charset="0"/>
              </a:rPr>
              <a:t>Start a </a:t>
            </a:r>
            <a:r>
              <a:rPr sz="1050" dirty="0">
                <a:solidFill>
                  <a:schemeClr val="bg1"/>
                </a:solidFill>
                <a:latin typeface="AvenirNext LT Pro Bold" panose="020B0804020202020204" pitchFamily="34" charset="0"/>
                <a:cs typeface="Gotham Bold" pitchFamily="50" charset="0"/>
                <a:hlinkClick r:id="rId3">
                  <a:extLst>
                    <a:ext uri="{A12FA001-AC4F-418D-AE19-62706E023703}">
                      <ahyp:hlinkClr xmlns:ahyp="http://schemas.microsoft.com/office/drawing/2018/hyperlinkcolor" val="tx"/>
                    </a:ext>
                  </a:extLst>
                </a:hlinkClick>
              </a:rPr>
              <a:t>CareNow Program</a:t>
            </a:r>
            <a:endParaRPr lang="en-US" sz="1050" dirty="0">
              <a:solidFill>
                <a:schemeClr val="bg1"/>
              </a:solidFill>
              <a:latin typeface="AvenirNext LT Pro Bold" panose="020B0804020202020204" pitchFamily="34" charset="0"/>
              <a:cs typeface="Gotham Bold" pitchFamily="50" charset="0"/>
            </a:endParaRPr>
          </a:p>
          <a:p>
            <a:pPr marL="781685" marR="150495" lvl="1">
              <a:lnSpc>
                <a:spcPts val="1600"/>
              </a:lnSpc>
              <a:spcBef>
                <a:spcPts val="5"/>
              </a:spcBef>
              <a:tabLst>
                <a:tab pos="1010285" algn="l"/>
                <a:tab pos="1010919" algn="l"/>
              </a:tabLst>
            </a:pPr>
            <a:endParaRPr lang="en-US" dirty="0"/>
          </a:p>
          <a:p>
            <a:pPr marL="781685" marR="150495" lvl="1">
              <a:lnSpc>
                <a:spcPts val="1600"/>
              </a:lnSpc>
              <a:spcBef>
                <a:spcPts val="5"/>
              </a:spcBef>
              <a:tabLst>
                <a:tab pos="1010285" algn="l"/>
                <a:tab pos="1010919" algn="l"/>
              </a:tabLst>
            </a:pPr>
            <a:r>
              <a:rPr lang="en-US" sz="1100" dirty="0">
                <a:solidFill>
                  <a:schemeClr val="bg1"/>
                </a:solidFill>
                <a:latin typeface="AvenirNext LT Pro Bold" panose="020B0804020202020204" pitchFamily="34" charset="0"/>
                <a:cs typeface="Gotham Bold" pitchFamily="50" charset="0"/>
              </a:rPr>
              <a:t>Chronic Disease Management (</a:t>
            </a:r>
            <a:r>
              <a:rPr lang="en-US" sz="1100" i="1" dirty="0">
                <a:solidFill>
                  <a:schemeClr val="bg1"/>
                </a:solidFill>
                <a:latin typeface="AvenirNext LT Pro Bold" panose="020B0804020202020204" pitchFamily="34" charset="0"/>
                <a:cs typeface="Gotham Bold" pitchFamily="50" charset="0"/>
              </a:rPr>
              <a:t>coaching program</a:t>
            </a:r>
            <a:r>
              <a:rPr lang="en-US" sz="1100" dirty="0">
                <a:solidFill>
                  <a:schemeClr val="bg1"/>
                </a:solidFill>
                <a:latin typeface="AvenirNext LT Pro Bold" panose="020B0804020202020204" pitchFamily="34" charset="0"/>
                <a:cs typeface="Gotham Bold" pitchFamily="50" charset="0"/>
              </a:rPr>
              <a:t>) </a:t>
            </a:r>
          </a:p>
          <a:p>
            <a:pPr marL="953135" marR="150495" lvl="1" indent="-171450">
              <a:lnSpc>
                <a:spcPts val="1600"/>
              </a:lnSpc>
              <a:spcBef>
                <a:spcPts val="5"/>
              </a:spcBef>
              <a:buFont typeface="Arial" panose="020B0604020202020204" pitchFamily="34" charset="0"/>
              <a:buChar char="•"/>
              <a:tabLst>
                <a:tab pos="1010285" algn="l"/>
                <a:tab pos="1010919" algn="l"/>
              </a:tabLst>
            </a:pPr>
            <a:r>
              <a:rPr lang="en-US" sz="1100" dirty="0">
                <a:solidFill>
                  <a:schemeClr val="bg1"/>
                </a:solidFill>
                <a:latin typeface="AvenirNext LT Pro Bold" panose="020B0804020202020204" pitchFamily="34" charset="0"/>
                <a:cs typeface="Gotham Bold" pitchFamily="50" charset="0"/>
              </a:rPr>
              <a:t>a maximum of $500 in 12 consecutive months</a:t>
            </a:r>
          </a:p>
          <a:p>
            <a:pPr marL="781050" lvl="1">
              <a:lnSpc>
                <a:spcPts val="1600"/>
              </a:lnSpc>
              <a:spcBef>
                <a:spcPts val="40"/>
              </a:spcBef>
              <a:tabLst>
                <a:tab pos="1010285" algn="l"/>
                <a:tab pos="1010919" algn="l"/>
              </a:tabLst>
            </a:pPr>
            <a:endParaRPr lang="en-US" sz="1100" dirty="0">
              <a:solidFill>
                <a:schemeClr val="bg1"/>
              </a:solidFill>
              <a:latin typeface="AvenirNext LT Pro Bold" panose="020B0804020202020204" pitchFamily="34" charset="0"/>
              <a:cs typeface="Gotham Bold" pitchFamily="50" charset="0"/>
            </a:endParaRPr>
          </a:p>
          <a:p>
            <a:pPr marL="781050" lvl="1">
              <a:lnSpc>
                <a:spcPts val="1600"/>
              </a:lnSpc>
              <a:spcBef>
                <a:spcPts val="40"/>
              </a:spcBef>
              <a:tabLst>
                <a:tab pos="1010285" algn="l"/>
                <a:tab pos="1010919" algn="l"/>
              </a:tabLst>
            </a:pPr>
            <a:r>
              <a:rPr lang="en-US" sz="1100" dirty="0">
                <a:solidFill>
                  <a:schemeClr val="bg1"/>
                </a:solidFill>
                <a:latin typeface="AvenirNext LT Pro Bold" panose="020B0804020202020204" pitchFamily="34" charset="0"/>
                <a:cs typeface="Gotham Bold" pitchFamily="50" charset="0"/>
              </a:rPr>
              <a:t>MENTAL HEALTH PRACTITIONER BENEFIT</a:t>
            </a:r>
          </a:p>
          <a:p>
            <a:pPr marL="1010285" lvl="1" indent="-229235">
              <a:lnSpc>
                <a:spcPts val="1600"/>
              </a:lnSpc>
              <a:spcBef>
                <a:spcPts val="45"/>
              </a:spcBef>
              <a:buClr>
                <a:schemeClr val="bg1"/>
              </a:buClr>
              <a:buFont typeface="Wingdings" panose="05000000000000000000" pitchFamily="2" charset="2"/>
              <a:buChar char="§"/>
              <a:tabLst>
                <a:tab pos="1010285" algn="l"/>
                <a:tab pos="1010919" algn="l"/>
              </a:tabLst>
            </a:pPr>
            <a:r>
              <a:rPr lang="en-US" sz="1050" dirty="0">
                <a:solidFill>
                  <a:schemeClr val="bg1"/>
                </a:solidFill>
                <a:latin typeface="AvenirNext LT Pro Regular" panose="020B0504020202020204" pitchFamily="34" charset="0"/>
                <a:cs typeface="Gotham Book" pitchFamily="50" charset="0"/>
              </a:rPr>
              <a:t>Combined maximum of $3,000/12 months for practitioners: counselling therapist, psychoeducator, psychotherapist, psychologist and social worker</a:t>
            </a:r>
          </a:p>
          <a:p>
            <a:pPr marL="781050" lvl="1">
              <a:lnSpc>
                <a:spcPts val="1600"/>
              </a:lnSpc>
              <a:spcBef>
                <a:spcPts val="45"/>
              </a:spcBef>
              <a:buClr>
                <a:schemeClr val="bg1"/>
              </a:buClr>
              <a:tabLst>
                <a:tab pos="1010285" algn="l"/>
                <a:tab pos="1010919" algn="l"/>
              </a:tabLst>
            </a:pPr>
            <a:endParaRPr lang="en-US" sz="1050" dirty="0">
              <a:solidFill>
                <a:srgbClr val="060076"/>
              </a:solidFill>
              <a:highlight>
                <a:srgbClr val="FFFF00"/>
              </a:highlight>
              <a:latin typeface="AvenirNext LT Pro Regular" panose="020B0504020202020204" pitchFamily="34" charset="0"/>
              <a:cs typeface="Gotham Book" pitchFamily="50" charset="0"/>
            </a:endParaRPr>
          </a:p>
        </p:txBody>
      </p:sp>
      <p:sp>
        <p:nvSpPr>
          <p:cNvPr id="25" name="Arrow: Right 24">
            <a:extLst>
              <a:ext uri="{FF2B5EF4-FFF2-40B4-BE49-F238E27FC236}">
                <a16:creationId xmlns:a16="http://schemas.microsoft.com/office/drawing/2014/main" id="{8FEC70E8-7131-CDC4-7F88-B1933B1746D3}"/>
              </a:ext>
            </a:extLst>
          </p:cNvPr>
          <p:cNvSpPr/>
          <p:nvPr/>
        </p:nvSpPr>
        <p:spPr>
          <a:xfrm>
            <a:off x="3570460" y="5045089"/>
            <a:ext cx="822084" cy="382619"/>
          </a:xfrm>
          <a:prstGeom prst="rightArrow">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bject 3">
            <a:extLst>
              <a:ext uri="{FF2B5EF4-FFF2-40B4-BE49-F238E27FC236}">
                <a16:creationId xmlns:a16="http://schemas.microsoft.com/office/drawing/2014/main" id="{EA080091-37A6-64CD-A0BB-164DB6494154}"/>
              </a:ext>
            </a:extLst>
          </p:cNvPr>
          <p:cNvSpPr txBox="1"/>
          <p:nvPr/>
        </p:nvSpPr>
        <p:spPr>
          <a:xfrm>
            <a:off x="6635598" y="6802762"/>
            <a:ext cx="3703060" cy="422596"/>
          </a:xfrm>
          <a:prstGeom prst="rect">
            <a:avLst/>
          </a:prstGeom>
        </p:spPr>
        <p:txBody>
          <a:bodyPr vert="horz" wrap="square" lIns="0" tIns="6350" rIns="0" bIns="0" rtlCol="0">
            <a:noAutofit/>
          </a:bodyPr>
          <a:lstStyle/>
          <a:p>
            <a:pPr marL="117475" marR="110489" algn="l">
              <a:lnSpc>
                <a:spcPct val="103400"/>
              </a:lnSpc>
              <a:spcBef>
                <a:spcPts val="800"/>
              </a:spcBef>
            </a:pPr>
            <a:r>
              <a:rPr lang="en-US" sz="1400" dirty="0">
                <a:solidFill>
                  <a:srgbClr val="060076"/>
                </a:solidFill>
                <a:latin typeface="AvenirNext LT Pro Bold" panose="020B0804020202020204" pitchFamily="34" charset="0"/>
                <a:cs typeface="Gotham Book" pitchFamily="50" charset="0"/>
              </a:rPr>
              <a:t>QUESTIONS? </a:t>
            </a:r>
            <a:r>
              <a:rPr lang="en-US" sz="1200" dirty="0">
                <a:solidFill>
                  <a:srgbClr val="060076"/>
                </a:solidFill>
                <a:latin typeface="AvenirNext LT Pro Regular" panose="020B0504020202020204" pitchFamily="34" charset="0"/>
                <a:cs typeface="Gotham Bold" pitchFamily="50" charset="0"/>
              </a:rPr>
              <a:t>Reach out to </a:t>
            </a:r>
            <a:r>
              <a:rPr lang="en-US" sz="1200" spc="-20" dirty="0">
                <a:solidFill>
                  <a:srgbClr val="060076"/>
                </a:solidFill>
                <a:highlight>
                  <a:srgbClr val="FFFF00"/>
                </a:highlight>
                <a:latin typeface="AvenirNext LT Pro Regular" panose="020B0504020202020204" pitchFamily="34" charset="0"/>
                <a:cs typeface="Gotham Bold" pitchFamily="50" charset="0"/>
              </a:rPr>
              <a:t>Sheree Delaney, Benefits &amp; Pension Consultant; sheree.delaney@smu.ca</a:t>
            </a:r>
          </a:p>
          <a:p>
            <a:pPr marL="95250" marR="621665" algn="ctr">
              <a:lnSpc>
                <a:spcPts val="1600"/>
              </a:lnSpc>
              <a:spcBef>
                <a:spcPts val="5"/>
              </a:spcBef>
              <a:spcAft>
                <a:spcPts val="600"/>
              </a:spcAft>
            </a:pPr>
            <a:endParaRPr lang="en-US" sz="1400" dirty="0">
              <a:solidFill>
                <a:srgbClr val="060076"/>
              </a:solidFill>
              <a:latin typeface="Raleway Bold" panose="020B0003030101060003" pitchFamily="34" charset="0"/>
              <a:cs typeface="Gotham Book" pitchFamily="50"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5905</TotalTime>
  <Words>395</Words>
  <Application>Microsoft Office PowerPoint</Application>
  <PresentationFormat>Custom</PresentationFormat>
  <Paragraphs>31</Paragraphs>
  <Slides>4</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vt:i4>
      </vt:variant>
    </vt:vector>
  </HeadingPairs>
  <TitlesOfParts>
    <vt:vector size="16" baseType="lpstr">
      <vt:lpstr>Arial</vt:lpstr>
      <vt:lpstr>AvenirNext LT Pro Bold</vt:lpstr>
      <vt:lpstr>AvenirNext LT Pro Regular</vt:lpstr>
      <vt:lpstr>Calibri</vt:lpstr>
      <vt:lpstr>Raleway Bold</vt:lpstr>
      <vt:lpstr>Raleway Medium</vt:lpstr>
      <vt:lpstr>Raleway SemiBold</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Neilson, Kerin</dc:creator>
  <cp:lastModifiedBy>Sheree Delaney</cp:lastModifiedBy>
  <cp:revision>216</cp:revision>
  <dcterms:created xsi:type="dcterms:W3CDTF">2023-02-10T18:14:24Z</dcterms:created>
  <dcterms:modified xsi:type="dcterms:W3CDTF">2023-09-13T12:42:36Z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2023-02-10T00:00:00Z</vt:filetime>
  </property>
  <property fmtid="{D5CDD505-2E9C-101B-9397-08002B2CF9AE}" pid="3" name="Creator">
    <vt:lpwstr>Microsoft® Word for Microsoft 365</vt:lpwstr>
  </property>
  <property fmtid="{D5CDD505-2E9C-101B-9397-08002B2CF9AE}" pid="4" name="LastSaved">
    <vt:filetime>2023-02-10T00:00:00Z</vt:filetime>
  </property>
</Properties>
</file>