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05" r:id="rId3"/>
    <p:sldId id="289" r:id="rId4"/>
    <p:sldId id="297" r:id="rId5"/>
    <p:sldId id="277" r:id="rId6"/>
    <p:sldId id="291" r:id="rId7"/>
    <p:sldId id="290" r:id="rId8"/>
    <p:sldId id="314" r:id="rId9"/>
    <p:sldId id="308" r:id="rId10"/>
    <p:sldId id="309" r:id="rId11"/>
    <p:sldId id="310" r:id="rId12"/>
    <p:sldId id="312" r:id="rId13"/>
    <p:sldId id="313" r:id="rId14"/>
    <p:sldId id="274" r:id="rId15"/>
    <p:sldId id="287" r:id="rId16"/>
    <p:sldId id="273" r:id="rId17"/>
    <p:sldId id="315" r:id="rId18"/>
    <p:sldId id="316" r:id="rId19"/>
    <p:sldId id="303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zad\Dropbox\Dr%20Ather%20Data\New%20temporary%20worker%20project\Atlantic%20Visible%20Minorities%20Chart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zad\Dropbox\Dr%20Ather%20Data\New%20temporary%20worker%20project\Atlantic%20Visible%20Minorities%20Chart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zad\Dropbox\Dr%20Ather%20Data\New%20temporary%20worker%20project\Atlantic%20Visible%20Minorities%20Charts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zad\Dropbox\Dr%20Ather%20Data\New%20temporary%20worker%20project\Atlantic%20Visible%20Minorities%20Charts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175585836201619E-2"/>
          <c:y val="3.2612257155494644E-2"/>
          <c:w val="0.83448033067722827"/>
          <c:h val="0.72650930644745626"/>
        </c:manualLayout>
      </c:layout>
      <c:lineChart>
        <c:grouping val="standard"/>
        <c:varyColors val="0"/>
        <c:ser>
          <c:idx val="0"/>
          <c:order val="0"/>
          <c:tx>
            <c:strRef>
              <c:f>'Canada Charts '!$P$3</c:f>
              <c:strCache>
                <c:ptCount val="1"/>
                <c:pt idx="0">
                  <c:v>Non-Immigrants</c:v>
                </c:pt>
              </c:strCache>
            </c:strRef>
          </c:tx>
          <c:spPr>
            <a:ln w="25400">
              <a:solidFill>
                <a:srgbClr val="3012AE"/>
              </a:solidFill>
            </a:ln>
          </c:spPr>
          <c:marker>
            <c:spPr>
              <a:solidFill>
                <a:srgbClr val="3012AE"/>
              </a:solidFill>
              <a:ln>
                <a:solidFill>
                  <a:srgbClr val="2F2890"/>
                </a:solidFill>
              </a:ln>
            </c:spPr>
          </c:marker>
          <c:cat>
            <c:strRef>
              <c:f>'Canada Charts '!$O$4:$O$10</c:f>
              <c:strCache>
                <c:ptCount val="7"/>
                <c:pt idx="0">
                  <c:v>Before 1961</c:v>
                </c:pt>
                <c:pt idx="1">
                  <c:v>1961-70</c:v>
                </c:pt>
                <c:pt idx="2">
                  <c:v>1971-80</c:v>
                </c:pt>
                <c:pt idx="3">
                  <c:v>1981-90</c:v>
                </c:pt>
                <c:pt idx="4">
                  <c:v>1991-95</c:v>
                </c:pt>
                <c:pt idx="5">
                  <c:v>1996-00</c:v>
                </c:pt>
                <c:pt idx="6">
                  <c:v>2001-06</c:v>
                </c:pt>
              </c:strCache>
            </c:strRef>
          </c:cat>
          <c:val>
            <c:numRef>
              <c:f>'Canada Charts '!$P$4:$P$10</c:f>
              <c:numCache>
                <c:formatCode>General</c:formatCode>
                <c:ptCount val="7"/>
                <c:pt idx="0">
                  <c:v>68.540000000000006</c:v>
                </c:pt>
                <c:pt idx="1">
                  <c:v>68.540000000000006</c:v>
                </c:pt>
                <c:pt idx="2">
                  <c:v>68.540000000000006</c:v>
                </c:pt>
                <c:pt idx="3">
                  <c:v>68.540000000000006</c:v>
                </c:pt>
                <c:pt idx="4">
                  <c:v>68.540000000000006</c:v>
                </c:pt>
                <c:pt idx="5">
                  <c:v>68.540000000000006</c:v>
                </c:pt>
                <c:pt idx="6">
                  <c:v>68.540000000000006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'Canada Charts '!$Q$3</c:f>
              <c:strCache>
                <c:ptCount val="1"/>
                <c:pt idx="0">
                  <c:v>    Black</c:v>
                </c:pt>
              </c:strCache>
            </c:strRef>
          </c:tx>
          <c:spPr>
            <a:ln w="19050">
              <a:solidFill>
                <a:srgbClr val="C00000"/>
              </a:solidFill>
              <a:prstDash val="sysDash"/>
            </a:ln>
          </c:spPr>
          <c:marker>
            <c:symbol val="circle"/>
            <c:size val="6"/>
          </c:marker>
          <c:cat>
            <c:strRef>
              <c:f>'Canada Charts '!$O$4:$O$10</c:f>
              <c:strCache>
                <c:ptCount val="7"/>
                <c:pt idx="0">
                  <c:v>Before 1961</c:v>
                </c:pt>
                <c:pt idx="1">
                  <c:v>1961-70</c:v>
                </c:pt>
                <c:pt idx="2">
                  <c:v>1971-80</c:v>
                </c:pt>
                <c:pt idx="3">
                  <c:v>1981-90</c:v>
                </c:pt>
                <c:pt idx="4">
                  <c:v>1991-95</c:v>
                </c:pt>
                <c:pt idx="5">
                  <c:v>1996-00</c:v>
                </c:pt>
                <c:pt idx="6">
                  <c:v>2001-06</c:v>
                </c:pt>
              </c:strCache>
            </c:strRef>
          </c:cat>
          <c:val>
            <c:numRef>
              <c:f>'Canada Charts '!$Q$4:$Q$10</c:f>
              <c:numCache>
                <c:formatCode>0.00</c:formatCode>
                <c:ptCount val="7"/>
                <c:pt idx="0">
                  <c:v>61.6</c:v>
                </c:pt>
                <c:pt idx="1">
                  <c:v>66.043683854987606</c:v>
                </c:pt>
                <c:pt idx="2">
                  <c:v>58.385532430794093</c:v>
                </c:pt>
                <c:pt idx="3">
                  <c:v>42.38418079096045</c:v>
                </c:pt>
                <c:pt idx="4">
                  <c:v>32.245471580262333</c:v>
                </c:pt>
                <c:pt idx="5">
                  <c:v>28.175182481751825</c:v>
                </c:pt>
                <c:pt idx="6">
                  <c:v>17.039586919104991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763216"/>
        <c:axId val="152763608"/>
      </c:lineChart>
      <c:catAx>
        <c:axId val="152763216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52763608"/>
        <c:crosses val="autoZero"/>
        <c:auto val="1"/>
        <c:lblAlgn val="ctr"/>
        <c:lblOffset val="100"/>
        <c:noMultiLvlLbl val="0"/>
      </c:catAx>
      <c:valAx>
        <c:axId val="152763608"/>
        <c:scaling>
          <c:orientation val="minMax"/>
          <c:max val="100"/>
        </c:scaling>
        <c:delete val="0"/>
        <c:axPos val="r"/>
        <c:majorGridlines/>
        <c:numFmt formatCode="General" sourceLinked="1"/>
        <c:majorTickMark val="none"/>
        <c:minorTickMark val="none"/>
        <c:tickLblPos val="high"/>
        <c:txPr>
          <a:bodyPr/>
          <a:lstStyle/>
          <a:p>
            <a:pPr>
              <a:defRPr sz="800"/>
            </a:pPr>
            <a:endParaRPr lang="en-US"/>
          </a:p>
        </c:txPr>
        <c:crossAx val="152763216"/>
        <c:crosses val="autoZero"/>
        <c:crossBetween val="midCat"/>
        <c:majorUnit val="10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4.6107701104291104E-2"/>
          <c:y val="0.90067688907307641"/>
          <c:w val="0.78446772893545735"/>
          <c:h val="9.9323110926923613E-2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270509888063484E-2"/>
          <c:y val="4.4027359033652388E-2"/>
          <c:w val="0.85002005518540946"/>
          <c:h val="0.72001533629400238"/>
        </c:manualLayout>
      </c:layout>
      <c:lineChart>
        <c:grouping val="standard"/>
        <c:varyColors val="0"/>
        <c:ser>
          <c:idx val="0"/>
          <c:order val="0"/>
          <c:tx>
            <c:strRef>
              <c:f>'Canada Charts '!$P$3</c:f>
              <c:strCache>
                <c:ptCount val="1"/>
                <c:pt idx="0">
                  <c:v>Non-Immigrants</c:v>
                </c:pt>
              </c:strCache>
            </c:strRef>
          </c:tx>
          <c:spPr>
            <a:ln>
              <a:solidFill>
                <a:srgbClr val="3012AE"/>
              </a:solidFill>
            </a:ln>
          </c:spPr>
          <c:marker>
            <c:spPr>
              <a:solidFill>
                <a:srgbClr val="3012AE"/>
              </a:solidFill>
              <a:ln>
                <a:solidFill>
                  <a:srgbClr val="3012AE"/>
                </a:solidFill>
              </a:ln>
            </c:spPr>
          </c:marker>
          <c:cat>
            <c:strRef>
              <c:f>'Canada Charts '!$O$4:$O$10</c:f>
              <c:strCache>
                <c:ptCount val="7"/>
                <c:pt idx="0">
                  <c:v>Before 1961</c:v>
                </c:pt>
                <c:pt idx="1">
                  <c:v>1961-70</c:v>
                </c:pt>
                <c:pt idx="2">
                  <c:v>1971-80</c:v>
                </c:pt>
                <c:pt idx="3">
                  <c:v>1981-90</c:v>
                </c:pt>
                <c:pt idx="4">
                  <c:v>1991-95</c:v>
                </c:pt>
                <c:pt idx="5">
                  <c:v>1996-00</c:v>
                </c:pt>
                <c:pt idx="6">
                  <c:v>2001-06</c:v>
                </c:pt>
              </c:strCache>
            </c:strRef>
          </c:cat>
          <c:val>
            <c:numRef>
              <c:f>'Canada Charts '!$P$4:$P$10</c:f>
              <c:numCache>
                <c:formatCode>General</c:formatCode>
                <c:ptCount val="7"/>
                <c:pt idx="0">
                  <c:v>68.540000000000006</c:v>
                </c:pt>
                <c:pt idx="1">
                  <c:v>68.540000000000006</c:v>
                </c:pt>
                <c:pt idx="2">
                  <c:v>68.540000000000006</c:v>
                </c:pt>
                <c:pt idx="3">
                  <c:v>68.540000000000006</c:v>
                </c:pt>
                <c:pt idx="4">
                  <c:v>68.540000000000006</c:v>
                </c:pt>
                <c:pt idx="5">
                  <c:v>68.540000000000006</c:v>
                </c:pt>
                <c:pt idx="6">
                  <c:v>68.540000000000006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'Canada Charts '!$R$3</c:f>
              <c:strCache>
                <c:ptCount val="1"/>
                <c:pt idx="0">
                  <c:v>    South Asian </c:v>
                </c:pt>
              </c:strCache>
            </c:strRef>
          </c:tx>
          <c:spPr>
            <a:ln w="19050">
              <a:prstDash val="sysDash"/>
            </a:ln>
          </c:spPr>
          <c:marker>
            <c:symbol val="circle"/>
            <c:size val="6"/>
          </c:marker>
          <c:cat>
            <c:strRef>
              <c:f>'Canada Charts '!$O$4:$O$10</c:f>
              <c:strCache>
                <c:ptCount val="7"/>
                <c:pt idx="0">
                  <c:v>Before 1961</c:v>
                </c:pt>
                <c:pt idx="1">
                  <c:v>1961-70</c:v>
                </c:pt>
                <c:pt idx="2">
                  <c:v>1971-80</c:v>
                </c:pt>
                <c:pt idx="3">
                  <c:v>1981-90</c:v>
                </c:pt>
                <c:pt idx="4">
                  <c:v>1991-95</c:v>
                </c:pt>
                <c:pt idx="5">
                  <c:v>1996-00</c:v>
                </c:pt>
                <c:pt idx="6">
                  <c:v>2001-06</c:v>
                </c:pt>
              </c:strCache>
            </c:strRef>
          </c:cat>
          <c:val>
            <c:numRef>
              <c:f>'Canada Charts '!$R$4:$R$10</c:f>
              <c:numCache>
                <c:formatCode>0.00</c:formatCode>
                <c:ptCount val="7"/>
                <c:pt idx="0">
                  <c:v>81.714285714285722</c:v>
                </c:pt>
                <c:pt idx="1">
                  <c:v>86.571998006975576</c:v>
                </c:pt>
                <c:pt idx="2">
                  <c:v>83.961507618283875</c:v>
                </c:pt>
                <c:pt idx="3">
                  <c:v>78.237488073553649</c:v>
                </c:pt>
                <c:pt idx="4">
                  <c:v>71.895488795381155</c:v>
                </c:pt>
                <c:pt idx="5">
                  <c:v>65.699254712845246</c:v>
                </c:pt>
                <c:pt idx="6">
                  <c:v>40.019508734592534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119472"/>
        <c:axId val="202122216"/>
      </c:lineChart>
      <c:catAx>
        <c:axId val="202119472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02122216"/>
        <c:crosses val="autoZero"/>
        <c:auto val="1"/>
        <c:lblAlgn val="ctr"/>
        <c:lblOffset val="100"/>
        <c:noMultiLvlLbl val="0"/>
      </c:catAx>
      <c:valAx>
        <c:axId val="202122216"/>
        <c:scaling>
          <c:orientation val="minMax"/>
        </c:scaling>
        <c:delete val="0"/>
        <c:axPos val="r"/>
        <c:majorGridlines/>
        <c:numFmt formatCode="General" sourceLinked="1"/>
        <c:majorTickMark val="none"/>
        <c:minorTickMark val="none"/>
        <c:tickLblPos val="high"/>
        <c:txPr>
          <a:bodyPr/>
          <a:lstStyle/>
          <a:p>
            <a:pPr>
              <a:defRPr sz="800"/>
            </a:pPr>
            <a:endParaRPr lang="en-US"/>
          </a:p>
        </c:txPr>
        <c:crossAx val="202119472"/>
        <c:crosses val="autoZero"/>
        <c:crossBetween val="midCat"/>
      </c:valAx>
      <c:spPr>
        <a:ln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5.5013358457200824E-2"/>
          <c:y val="0.9253786947517636"/>
          <c:w val="0.82172585943056875"/>
          <c:h val="7.4621305248236389E-2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1858885286398064E-2"/>
          <c:y val="0.12759119395789809"/>
          <c:w val="0.8469300420492426"/>
          <c:h val="0.62352691627832235"/>
        </c:manualLayout>
      </c:layout>
      <c:lineChart>
        <c:grouping val="standard"/>
        <c:varyColors val="0"/>
        <c:ser>
          <c:idx val="0"/>
          <c:order val="0"/>
          <c:tx>
            <c:strRef>
              <c:f>'Canada Charts '!$P$3</c:f>
              <c:strCache>
                <c:ptCount val="1"/>
                <c:pt idx="0">
                  <c:v>Non-Immigrants</c:v>
                </c:pt>
              </c:strCache>
            </c:strRef>
          </c:tx>
          <c:spPr>
            <a:ln>
              <a:solidFill>
                <a:srgbClr val="3012AE"/>
              </a:solidFill>
            </a:ln>
          </c:spPr>
          <c:marker>
            <c:spPr>
              <a:solidFill>
                <a:srgbClr val="3012AE"/>
              </a:solidFill>
              <a:ln>
                <a:solidFill>
                  <a:srgbClr val="3012AE"/>
                </a:solidFill>
              </a:ln>
            </c:spPr>
          </c:marker>
          <c:cat>
            <c:strRef>
              <c:f>'Canada Charts '!$O$4:$O$10</c:f>
              <c:strCache>
                <c:ptCount val="7"/>
                <c:pt idx="0">
                  <c:v>Before 1961</c:v>
                </c:pt>
                <c:pt idx="1">
                  <c:v>1961-70</c:v>
                </c:pt>
                <c:pt idx="2">
                  <c:v>1971-80</c:v>
                </c:pt>
                <c:pt idx="3">
                  <c:v>1981-90</c:v>
                </c:pt>
                <c:pt idx="4">
                  <c:v>1991-95</c:v>
                </c:pt>
                <c:pt idx="5">
                  <c:v>1996-00</c:v>
                </c:pt>
                <c:pt idx="6">
                  <c:v>2001-06</c:v>
                </c:pt>
              </c:strCache>
            </c:strRef>
          </c:cat>
          <c:val>
            <c:numRef>
              <c:f>'Canada Charts '!$P$4:$P$10</c:f>
              <c:numCache>
                <c:formatCode>General</c:formatCode>
                <c:ptCount val="7"/>
                <c:pt idx="0">
                  <c:v>68.540000000000006</c:v>
                </c:pt>
                <c:pt idx="1">
                  <c:v>68.540000000000006</c:v>
                </c:pt>
                <c:pt idx="2">
                  <c:v>68.540000000000006</c:v>
                </c:pt>
                <c:pt idx="3">
                  <c:v>68.540000000000006</c:v>
                </c:pt>
                <c:pt idx="4">
                  <c:v>68.540000000000006</c:v>
                </c:pt>
                <c:pt idx="5">
                  <c:v>68.540000000000006</c:v>
                </c:pt>
                <c:pt idx="6">
                  <c:v>68.540000000000006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'Canada Charts '!$S$3</c:f>
              <c:strCache>
                <c:ptCount val="1"/>
                <c:pt idx="0">
                  <c:v>    Chinese </c:v>
                </c:pt>
              </c:strCache>
            </c:strRef>
          </c:tx>
          <c:spPr>
            <a:ln w="19050">
              <a:solidFill>
                <a:sysClr val="windowText" lastClr="000000"/>
              </a:solidFill>
              <a:prstDash val="sysDash"/>
            </a:ln>
          </c:spPr>
          <c:marker>
            <c:symbol val="circle"/>
            <c:size val="6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marker>
          <c:cat>
            <c:strRef>
              <c:f>'Canada Charts '!$O$4:$O$10</c:f>
              <c:strCache>
                <c:ptCount val="7"/>
                <c:pt idx="0">
                  <c:v>Before 1961</c:v>
                </c:pt>
                <c:pt idx="1">
                  <c:v>1961-70</c:v>
                </c:pt>
                <c:pt idx="2">
                  <c:v>1971-80</c:v>
                </c:pt>
                <c:pt idx="3">
                  <c:v>1981-90</c:v>
                </c:pt>
                <c:pt idx="4">
                  <c:v>1991-95</c:v>
                </c:pt>
                <c:pt idx="5">
                  <c:v>1996-00</c:v>
                </c:pt>
                <c:pt idx="6">
                  <c:v>2001-06</c:v>
                </c:pt>
              </c:strCache>
            </c:strRef>
          </c:cat>
          <c:val>
            <c:numRef>
              <c:f>'Canada Charts '!$S$4:$S$10</c:f>
              <c:numCache>
                <c:formatCode>0.00</c:formatCode>
                <c:ptCount val="7"/>
                <c:pt idx="0">
                  <c:v>87.62454116413214</c:v>
                </c:pt>
                <c:pt idx="1">
                  <c:v>89.105858170606368</c:v>
                </c:pt>
                <c:pt idx="2">
                  <c:v>85.682930947155157</c:v>
                </c:pt>
                <c:pt idx="3">
                  <c:v>81.855613505352736</c:v>
                </c:pt>
                <c:pt idx="4">
                  <c:v>80.924327912379695</c:v>
                </c:pt>
                <c:pt idx="5">
                  <c:v>72.697734074390766</c:v>
                </c:pt>
                <c:pt idx="6">
                  <c:v>41.946177847113887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279192"/>
        <c:axId val="205536136"/>
      </c:lineChart>
      <c:catAx>
        <c:axId val="150279192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05536136"/>
        <c:crosses val="autoZero"/>
        <c:auto val="1"/>
        <c:lblAlgn val="ctr"/>
        <c:lblOffset val="100"/>
        <c:noMultiLvlLbl val="0"/>
      </c:catAx>
      <c:valAx>
        <c:axId val="205536136"/>
        <c:scaling>
          <c:orientation val="minMax"/>
        </c:scaling>
        <c:delete val="0"/>
        <c:axPos val="r"/>
        <c:majorGridlines/>
        <c:numFmt formatCode="General" sourceLinked="1"/>
        <c:majorTickMark val="none"/>
        <c:minorTickMark val="none"/>
        <c:tickLblPos val="high"/>
        <c:txPr>
          <a:bodyPr/>
          <a:lstStyle/>
          <a:p>
            <a:pPr>
              <a:defRPr sz="800"/>
            </a:pPr>
            <a:endParaRPr lang="en-US"/>
          </a:p>
        </c:txPr>
        <c:crossAx val="150279192"/>
        <c:crosses val="autoZero"/>
        <c:crossBetween val="midCat"/>
        <c:majorUnit val="10"/>
      </c:valAx>
      <c:spPr>
        <a:ln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4.5553094925634342E-2"/>
          <c:y val="0.8496547427120571"/>
          <c:w val="0.8578012904636928"/>
          <c:h val="0.14949290092447728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357559578205811E-2"/>
          <c:y val="3.24882415597793E-2"/>
          <c:w val="0.8515609293847668"/>
          <c:h val="0.72757932526436508"/>
        </c:manualLayout>
      </c:layout>
      <c:lineChart>
        <c:grouping val="standard"/>
        <c:varyColors val="0"/>
        <c:ser>
          <c:idx val="0"/>
          <c:order val="0"/>
          <c:tx>
            <c:strRef>
              <c:f>'Canada Charts '!$P$3</c:f>
              <c:strCache>
                <c:ptCount val="1"/>
                <c:pt idx="0">
                  <c:v>Non-Immigrants</c:v>
                </c:pt>
              </c:strCache>
            </c:strRef>
          </c:tx>
          <c:spPr>
            <a:ln>
              <a:solidFill>
                <a:srgbClr val="3012AE"/>
              </a:solidFill>
            </a:ln>
          </c:spPr>
          <c:marker>
            <c:spPr>
              <a:solidFill>
                <a:srgbClr val="3012AE"/>
              </a:solidFill>
              <a:ln>
                <a:solidFill>
                  <a:srgbClr val="3012AE"/>
                </a:solidFill>
              </a:ln>
            </c:spPr>
          </c:marker>
          <c:cat>
            <c:strRef>
              <c:f>'Canada Charts '!$O$4:$O$10</c:f>
              <c:strCache>
                <c:ptCount val="7"/>
                <c:pt idx="0">
                  <c:v>Before 1961</c:v>
                </c:pt>
                <c:pt idx="1">
                  <c:v>1961-70</c:v>
                </c:pt>
                <c:pt idx="2">
                  <c:v>1971-80</c:v>
                </c:pt>
                <c:pt idx="3">
                  <c:v>1981-90</c:v>
                </c:pt>
                <c:pt idx="4">
                  <c:v>1991-95</c:v>
                </c:pt>
                <c:pt idx="5">
                  <c:v>1996-00</c:v>
                </c:pt>
                <c:pt idx="6">
                  <c:v>2001-06</c:v>
                </c:pt>
              </c:strCache>
            </c:strRef>
          </c:cat>
          <c:val>
            <c:numRef>
              <c:f>'Canada Charts '!$P$4:$P$10</c:f>
              <c:numCache>
                <c:formatCode>General</c:formatCode>
                <c:ptCount val="7"/>
                <c:pt idx="0">
                  <c:v>68.540000000000006</c:v>
                </c:pt>
                <c:pt idx="1">
                  <c:v>68.540000000000006</c:v>
                </c:pt>
                <c:pt idx="2">
                  <c:v>68.540000000000006</c:v>
                </c:pt>
                <c:pt idx="3">
                  <c:v>68.540000000000006</c:v>
                </c:pt>
                <c:pt idx="4">
                  <c:v>68.540000000000006</c:v>
                </c:pt>
                <c:pt idx="5">
                  <c:v>68.540000000000006</c:v>
                </c:pt>
                <c:pt idx="6">
                  <c:v>68.540000000000006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'Canada Charts '!$AB$3</c:f>
              <c:strCache>
                <c:ptCount val="1"/>
                <c:pt idx="0">
                  <c:v>Southeast Asian /Fillipino</c:v>
                </c:pt>
              </c:strCache>
            </c:strRef>
          </c:tx>
          <c:spPr>
            <a:ln w="19050">
              <a:solidFill>
                <a:srgbClr val="00B050"/>
              </a:solidFill>
              <a:prstDash val="sysDash"/>
            </a:ln>
          </c:spPr>
          <c:marker>
            <c:symbol val="circle"/>
            <c:size val="6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'Canada Charts '!$O$4:$O$10</c:f>
              <c:strCache>
                <c:ptCount val="7"/>
                <c:pt idx="0">
                  <c:v>Before 1961</c:v>
                </c:pt>
                <c:pt idx="1">
                  <c:v>1961-70</c:v>
                </c:pt>
                <c:pt idx="2">
                  <c:v>1971-80</c:v>
                </c:pt>
                <c:pt idx="3">
                  <c:v>1981-90</c:v>
                </c:pt>
                <c:pt idx="4">
                  <c:v>1991-95</c:v>
                </c:pt>
                <c:pt idx="5">
                  <c:v>1996-00</c:v>
                </c:pt>
                <c:pt idx="6">
                  <c:v>2001-06</c:v>
                </c:pt>
              </c:strCache>
            </c:strRef>
          </c:cat>
          <c:val>
            <c:numRef>
              <c:f>'Canada Charts '!$AB$4:$AB$10</c:f>
              <c:numCache>
                <c:formatCode>0.00</c:formatCode>
                <c:ptCount val="7"/>
                <c:pt idx="0">
                  <c:v>67.532467532467535</c:v>
                </c:pt>
                <c:pt idx="1">
                  <c:v>75.852534562211986</c:v>
                </c:pt>
                <c:pt idx="2">
                  <c:v>75.327206906154274</c:v>
                </c:pt>
                <c:pt idx="3">
                  <c:v>67.16969510317216</c:v>
                </c:pt>
                <c:pt idx="4">
                  <c:v>58.677940046118373</c:v>
                </c:pt>
                <c:pt idx="5">
                  <c:v>56.331561140647658</c:v>
                </c:pt>
                <c:pt idx="6">
                  <c:v>37.51883475640382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5536920"/>
        <c:axId val="205537312"/>
      </c:lineChart>
      <c:catAx>
        <c:axId val="205536920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05537312"/>
        <c:crosses val="autoZero"/>
        <c:auto val="1"/>
        <c:lblAlgn val="ctr"/>
        <c:lblOffset val="100"/>
        <c:noMultiLvlLbl val="0"/>
      </c:catAx>
      <c:valAx>
        <c:axId val="205537312"/>
        <c:scaling>
          <c:orientation val="minMax"/>
          <c:max val="100"/>
        </c:scaling>
        <c:delete val="0"/>
        <c:axPos val="r"/>
        <c:majorGridlines/>
        <c:numFmt formatCode="General" sourceLinked="1"/>
        <c:majorTickMark val="none"/>
        <c:minorTickMark val="none"/>
        <c:tickLblPos val="high"/>
        <c:txPr>
          <a:bodyPr/>
          <a:lstStyle/>
          <a:p>
            <a:pPr>
              <a:defRPr sz="800"/>
            </a:pPr>
            <a:endParaRPr lang="en-US"/>
          </a:p>
        </c:txPr>
        <c:crossAx val="205536920"/>
        <c:crosses val="autoZero"/>
        <c:crossBetween val="midCat"/>
        <c:majorUnit val="10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1921532612518314"/>
          <c:y val="0.90756244403705488"/>
          <c:w val="0.84994835891756393"/>
          <c:h val="8.9682175006247949E-2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8699389523845568E-2"/>
          <c:y val="4.5830834613165623E-2"/>
          <c:w val="0.85113763864418457"/>
          <c:h val="0.68965911768769272"/>
        </c:manualLayout>
      </c:layout>
      <c:lineChart>
        <c:grouping val="standard"/>
        <c:varyColors val="0"/>
        <c:ser>
          <c:idx val="0"/>
          <c:order val="0"/>
          <c:tx>
            <c:strRef>
              <c:f>'Canada Charts '!$P$3</c:f>
              <c:strCache>
                <c:ptCount val="1"/>
                <c:pt idx="0">
                  <c:v>Non-Immigrants</c:v>
                </c:pt>
              </c:strCache>
            </c:strRef>
          </c:tx>
          <c:spPr>
            <a:ln>
              <a:solidFill>
                <a:srgbClr val="3012AE"/>
              </a:solidFill>
            </a:ln>
          </c:spPr>
          <c:marker>
            <c:spPr>
              <a:solidFill>
                <a:srgbClr val="3012AE"/>
              </a:solidFill>
              <a:ln>
                <a:solidFill>
                  <a:srgbClr val="3012AE"/>
                </a:solidFill>
              </a:ln>
            </c:spPr>
          </c:marker>
          <c:cat>
            <c:strRef>
              <c:f>'Canada Charts '!$O$4:$O$10</c:f>
              <c:strCache>
                <c:ptCount val="7"/>
                <c:pt idx="0">
                  <c:v>Before 1961</c:v>
                </c:pt>
                <c:pt idx="1">
                  <c:v>1961-70</c:v>
                </c:pt>
                <c:pt idx="2">
                  <c:v>1971-80</c:v>
                </c:pt>
                <c:pt idx="3">
                  <c:v>1981-90</c:v>
                </c:pt>
                <c:pt idx="4">
                  <c:v>1991-95</c:v>
                </c:pt>
                <c:pt idx="5">
                  <c:v>1996-00</c:v>
                </c:pt>
                <c:pt idx="6">
                  <c:v>2001-06</c:v>
                </c:pt>
              </c:strCache>
            </c:strRef>
          </c:cat>
          <c:val>
            <c:numRef>
              <c:f>'Canada Charts '!$P$4:$P$10</c:f>
              <c:numCache>
                <c:formatCode>General</c:formatCode>
                <c:ptCount val="7"/>
                <c:pt idx="0">
                  <c:v>68.540000000000006</c:v>
                </c:pt>
                <c:pt idx="1">
                  <c:v>68.540000000000006</c:v>
                </c:pt>
                <c:pt idx="2">
                  <c:v>68.540000000000006</c:v>
                </c:pt>
                <c:pt idx="3">
                  <c:v>68.540000000000006</c:v>
                </c:pt>
                <c:pt idx="4">
                  <c:v>68.540000000000006</c:v>
                </c:pt>
                <c:pt idx="5">
                  <c:v>68.540000000000006</c:v>
                </c:pt>
                <c:pt idx="6">
                  <c:v>68.540000000000006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'Canada Charts '!$V$3</c:f>
              <c:strCache>
                <c:ptCount val="1"/>
                <c:pt idx="0">
                  <c:v>    Arab/West Asian </c:v>
                </c:pt>
              </c:strCache>
            </c:strRef>
          </c:tx>
          <c:spPr>
            <a:ln w="19050">
              <a:solidFill>
                <a:srgbClr val="00B0F0"/>
              </a:solidFill>
              <a:prstDash val="sysDash"/>
            </a:ln>
          </c:spPr>
          <c:marker>
            <c:symbol val="circle"/>
            <c:size val="6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strRef>
              <c:f>'Canada Charts '!$O$4:$O$10</c:f>
              <c:strCache>
                <c:ptCount val="7"/>
                <c:pt idx="0">
                  <c:v>Before 1961</c:v>
                </c:pt>
                <c:pt idx="1">
                  <c:v>1961-70</c:v>
                </c:pt>
                <c:pt idx="2">
                  <c:v>1971-80</c:v>
                </c:pt>
                <c:pt idx="3">
                  <c:v>1981-90</c:v>
                </c:pt>
                <c:pt idx="4">
                  <c:v>1991-95</c:v>
                </c:pt>
                <c:pt idx="5">
                  <c:v>1996-00</c:v>
                </c:pt>
                <c:pt idx="6">
                  <c:v>2001-06</c:v>
                </c:pt>
              </c:strCache>
            </c:strRef>
          </c:cat>
          <c:val>
            <c:numRef>
              <c:f>'Canada Charts '!$V$4:$V$10</c:f>
              <c:numCache>
                <c:formatCode>0.00</c:formatCode>
                <c:ptCount val="7"/>
                <c:pt idx="0">
                  <c:v>80.898876404494374</c:v>
                </c:pt>
                <c:pt idx="1">
                  <c:v>77.804583835946929</c:v>
                </c:pt>
                <c:pt idx="2">
                  <c:v>72.575250836120404</c:v>
                </c:pt>
                <c:pt idx="3">
                  <c:v>60.470856274919306</c:v>
                </c:pt>
                <c:pt idx="4">
                  <c:v>51.682368775235531</c:v>
                </c:pt>
                <c:pt idx="5">
                  <c:v>47.152344536123969</c:v>
                </c:pt>
                <c:pt idx="6">
                  <c:v>22.501632919660352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5538096"/>
        <c:axId val="205538488"/>
      </c:lineChart>
      <c:catAx>
        <c:axId val="205538096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05538488"/>
        <c:crosses val="autoZero"/>
        <c:auto val="1"/>
        <c:lblAlgn val="ctr"/>
        <c:lblOffset val="100"/>
        <c:noMultiLvlLbl val="0"/>
      </c:catAx>
      <c:valAx>
        <c:axId val="205538488"/>
        <c:scaling>
          <c:orientation val="minMax"/>
          <c:max val="100"/>
        </c:scaling>
        <c:delete val="0"/>
        <c:axPos val="r"/>
        <c:majorGridlines/>
        <c:numFmt formatCode="General" sourceLinked="1"/>
        <c:majorTickMark val="none"/>
        <c:minorTickMark val="none"/>
        <c:tickLblPos val="high"/>
        <c:txPr>
          <a:bodyPr/>
          <a:lstStyle/>
          <a:p>
            <a:pPr>
              <a:defRPr sz="800"/>
            </a:pPr>
            <a:endParaRPr lang="en-US"/>
          </a:p>
        </c:txPr>
        <c:crossAx val="205538096"/>
        <c:crosses val="autoZero"/>
        <c:crossBetween val="midCat"/>
        <c:majorUnit val="10"/>
      </c:valAx>
      <c:spPr>
        <a:ln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8.0914226806920453E-2"/>
          <c:y val="0.84572247671885636"/>
          <c:w val="0.83112087733219464"/>
          <c:h val="0.15066039345700999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9499568770302448E-2"/>
          <c:y val="3.550463905601909E-2"/>
          <c:w val="0.8555198922835251"/>
          <c:h val="0.7310727430551579"/>
        </c:manualLayout>
      </c:layout>
      <c:lineChart>
        <c:grouping val="standard"/>
        <c:varyColors val="0"/>
        <c:ser>
          <c:idx val="0"/>
          <c:order val="0"/>
          <c:tx>
            <c:strRef>
              <c:f>'Canada Charts '!$P$3</c:f>
              <c:strCache>
                <c:ptCount val="1"/>
                <c:pt idx="0">
                  <c:v>Non-Immigrants</c:v>
                </c:pt>
              </c:strCache>
            </c:strRef>
          </c:tx>
          <c:spPr>
            <a:ln>
              <a:solidFill>
                <a:srgbClr val="3012AE"/>
              </a:solidFill>
            </a:ln>
          </c:spPr>
          <c:marker>
            <c:spPr>
              <a:solidFill>
                <a:srgbClr val="3012AE"/>
              </a:solidFill>
              <a:ln>
                <a:solidFill>
                  <a:srgbClr val="3012AE"/>
                </a:solidFill>
              </a:ln>
            </c:spPr>
          </c:marker>
          <c:cat>
            <c:strRef>
              <c:f>'Canada Charts '!$O$4:$O$10</c:f>
              <c:strCache>
                <c:ptCount val="7"/>
                <c:pt idx="0">
                  <c:v>Before 1961</c:v>
                </c:pt>
                <c:pt idx="1">
                  <c:v>1961-70</c:v>
                </c:pt>
                <c:pt idx="2">
                  <c:v>1971-80</c:v>
                </c:pt>
                <c:pt idx="3">
                  <c:v>1981-90</c:v>
                </c:pt>
                <c:pt idx="4">
                  <c:v>1991-95</c:v>
                </c:pt>
                <c:pt idx="5">
                  <c:v>1996-00</c:v>
                </c:pt>
                <c:pt idx="6">
                  <c:v>2001-06</c:v>
                </c:pt>
              </c:strCache>
            </c:strRef>
          </c:cat>
          <c:val>
            <c:numRef>
              <c:f>'Canada Charts '!$P$4:$P$10</c:f>
              <c:numCache>
                <c:formatCode>General</c:formatCode>
                <c:ptCount val="7"/>
                <c:pt idx="0">
                  <c:v>68.540000000000006</c:v>
                </c:pt>
                <c:pt idx="1">
                  <c:v>68.540000000000006</c:v>
                </c:pt>
                <c:pt idx="2">
                  <c:v>68.540000000000006</c:v>
                </c:pt>
                <c:pt idx="3">
                  <c:v>68.540000000000006</c:v>
                </c:pt>
                <c:pt idx="4">
                  <c:v>68.540000000000006</c:v>
                </c:pt>
                <c:pt idx="5">
                  <c:v>68.540000000000006</c:v>
                </c:pt>
                <c:pt idx="6">
                  <c:v>68.540000000000006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'Canada Charts '!$W$3</c:f>
              <c:strCache>
                <c:ptCount val="1"/>
                <c:pt idx="0">
                  <c:v>    Latin American </c:v>
                </c:pt>
              </c:strCache>
            </c:strRef>
          </c:tx>
          <c:spPr>
            <a:ln w="19050">
              <a:solidFill>
                <a:srgbClr val="FF0000"/>
              </a:solidFill>
              <a:prstDash val="sysDash"/>
            </a:ln>
          </c:spPr>
          <c:marker>
            <c:symbol val="circle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'Canada Charts '!$O$4:$O$10</c:f>
              <c:strCache>
                <c:ptCount val="7"/>
                <c:pt idx="0">
                  <c:v>Before 1961</c:v>
                </c:pt>
                <c:pt idx="1">
                  <c:v>1961-70</c:v>
                </c:pt>
                <c:pt idx="2">
                  <c:v>1971-80</c:v>
                </c:pt>
                <c:pt idx="3">
                  <c:v>1981-90</c:v>
                </c:pt>
                <c:pt idx="4">
                  <c:v>1991-95</c:v>
                </c:pt>
                <c:pt idx="5">
                  <c:v>1996-00</c:v>
                </c:pt>
                <c:pt idx="6">
                  <c:v>2001-06</c:v>
                </c:pt>
              </c:strCache>
            </c:strRef>
          </c:cat>
          <c:val>
            <c:numRef>
              <c:f>'Canada Charts '!$W$4:$W$10</c:f>
              <c:numCache>
                <c:formatCode>0.00</c:formatCode>
                <c:ptCount val="7"/>
                <c:pt idx="0">
                  <c:v>82.051282051282044</c:v>
                </c:pt>
                <c:pt idx="1">
                  <c:v>65.573770491803273</c:v>
                </c:pt>
                <c:pt idx="2">
                  <c:v>57.998539079620159</c:v>
                </c:pt>
                <c:pt idx="3">
                  <c:v>47.669145655722836</c:v>
                </c:pt>
                <c:pt idx="4">
                  <c:v>42.806905370843992</c:v>
                </c:pt>
                <c:pt idx="5">
                  <c:v>41.790225151015925</c:v>
                </c:pt>
                <c:pt idx="6">
                  <c:v>25.284943011397722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5539272"/>
        <c:axId val="205539664"/>
      </c:lineChart>
      <c:catAx>
        <c:axId val="205539272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05539664"/>
        <c:crosses val="autoZero"/>
        <c:auto val="1"/>
        <c:lblAlgn val="ctr"/>
        <c:lblOffset val="100"/>
        <c:noMultiLvlLbl val="0"/>
      </c:catAx>
      <c:valAx>
        <c:axId val="205539664"/>
        <c:scaling>
          <c:orientation val="minMax"/>
          <c:max val="100"/>
        </c:scaling>
        <c:delete val="0"/>
        <c:axPos val="r"/>
        <c:majorGridlines>
          <c:spPr>
            <a:ln>
              <a:solidFill>
                <a:sysClr val="window" lastClr="FFFFFF">
                  <a:lumMod val="50000"/>
                </a:sysClr>
              </a:solidFill>
            </a:ln>
          </c:spPr>
        </c:majorGridlines>
        <c:numFmt formatCode="General" sourceLinked="1"/>
        <c:majorTickMark val="none"/>
        <c:minorTickMark val="none"/>
        <c:tickLblPos val="high"/>
        <c:txPr>
          <a:bodyPr/>
          <a:lstStyle/>
          <a:p>
            <a:pPr>
              <a:defRPr sz="800"/>
            </a:pPr>
            <a:endParaRPr lang="en-US"/>
          </a:p>
        </c:txPr>
        <c:crossAx val="205539272"/>
        <c:crosses val="autoZero"/>
        <c:crossBetween val="midCat"/>
        <c:majorUnit val="10"/>
      </c:valAx>
      <c:spPr>
        <a:ln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13246239680921262"/>
          <c:y val="0.88365485698057111"/>
          <c:w val="0.75673556430446232"/>
          <c:h val="0.11634514301942883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07D3063-50A8-472B-B416-E41D96BF55FE}" type="datetimeFigureOut">
              <a:rPr lang="en-CA" smtClean="0"/>
              <a:t>03/06/2016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BBD916A-1AAE-4C51-BC29-0C4C00F5586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8420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D916A-1AAE-4C51-BC29-0C4C00F5586D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4958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277407"/>
            <a:ext cx="1371600" cy="4320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>
                <a:latin typeface="Arial Narrow" pitchFamily="34" charset="0"/>
              </a:rPr>
              <a:t>Community Networks and Economic Integration </a:t>
            </a:r>
            <a:br>
              <a:rPr lang="en-US" sz="3100" b="1" dirty="0" smtClean="0">
                <a:latin typeface="Arial Narrow" pitchFamily="34" charset="0"/>
              </a:rPr>
            </a:br>
            <a:r>
              <a:rPr lang="en-US" sz="3100" b="1" dirty="0" smtClean="0">
                <a:latin typeface="Arial Narrow" pitchFamily="34" charset="0"/>
              </a:rPr>
              <a:t>of Immigrants in Canada: </a:t>
            </a:r>
            <a:br>
              <a:rPr lang="en-US" sz="3100" b="1" dirty="0" smtClean="0">
                <a:latin typeface="Arial Narrow" pitchFamily="34" charset="0"/>
              </a:rPr>
            </a:br>
            <a:r>
              <a:rPr lang="en-US" sz="3100" b="1" dirty="0" smtClean="0">
                <a:latin typeface="Arial Narrow" pitchFamily="34" charset="0"/>
              </a:rPr>
              <a:t>Some Evidence From Housing Market</a:t>
            </a:r>
            <a:r>
              <a:rPr lang="en-CA" sz="2200" dirty="0" smtClean="0"/>
              <a:t/>
            </a:r>
            <a:br>
              <a:rPr lang="en-CA" sz="2200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657600"/>
            <a:ext cx="7772400" cy="2590800"/>
          </a:xfrm>
        </p:spPr>
        <p:txBody>
          <a:bodyPr>
            <a:normAutofit fontScale="55000" lnSpcReduction="20000"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CA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Ather H. Akbari</a:t>
            </a:r>
          </a:p>
          <a:p>
            <a:r>
              <a:rPr lang="en-CA" sz="3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Saint Mary’s University</a:t>
            </a:r>
          </a:p>
          <a:p>
            <a:r>
              <a:rPr lang="en-CA" sz="3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CA" sz="3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</a:t>
            </a:r>
          </a:p>
          <a:p>
            <a:r>
              <a:rPr lang="en-CA" sz="3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CA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Azad Haider</a:t>
            </a:r>
          </a:p>
          <a:p>
            <a:r>
              <a:rPr lang="en-CA" sz="3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Saint Mary’s University</a:t>
            </a:r>
          </a:p>
          <a:p>
            <a:endParaRPr lang="en-CA" sz="4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10400" y="6096000"/>
            <a:ext cx="2133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33"/>
            <a:ext cx="9144000" cy="1439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665000"/>
              </p:ext>
            </p:extLst>
          </p:nvPr>
        </p:nvGraphicFramePr>
        <p:xfrm>
          <a:off x="783773" y="1143000"/>
          <a:ext cx="7703998" cy="487679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958254"/>
                <a:gridCol w="1312807"/>
                <a:gridCol w="1583966"/>
                <a:gridCol w="1265872"/>
                <a:gridCol w="1583099"/>
              </a:tblGrid>
              <a:tr h="70717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</a:rPr>
                        <a:t>Visible </a:t>
                      </a:r>
                      <a:r>
                        <a:rPr lang="en-CA" sz="2000" dirty="0">
                          <a:effectLst/>
                        </a:rPr>
                        <a:t>Minority Group</a:t>
                      </a: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Number</a:t>
                      </a:r>
                      <a:r>
                        <a:rPr lang="en-CA" sz="2000" baseline="0" dirty="0" smtClean="0">
                          <a:effectLst/>
                        </a:rPr>
                        <a:t> of Rooms</a:t>
                      </a:r>
                      <a:endParaRPr lang="en-CA" sz="20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</a:rPr>
                        <a:t>(1-4 rooms)</a:t>
                      </a: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</a:rPr>
                        <a:t>Number of Bedrooms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</a:rPr>
                        <a:t>(0-3 bedrooms)</a:t>
                      </a: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717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Non-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Immigrants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Established Immigrants</a:t>
                      </a:r>
                      <a:endParaRPr lang="en-CA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Non-Immigrants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Established Immigrants</a:t>
                      </a:r>
                    </a:p>
                  </a:txBody>
                  <a:tcPr marL="0" marR="0" marT="0" marB="0"/>
                </a:tc>
              </a:tr>
              <a:tr h="380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Black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40.3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34.9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86.8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76.1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</a:tr>
              <a:tr h="48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South Asian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effectLst/>
                        </a:rPr>
                        <a:t>36.5</a:t>
                      </a:r>
                      <a:endParaRPr lang="en-CA" sz="20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20.8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75.3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effectLst/>
                        </a:rPr>
                        <a:t>54.5</a:t>
                      </a:r>
                      <a:endParaRPr lang="en-CA" sz="20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</a:tr>
              <a:tr h="380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Chinese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effectLst/>
                        </a:rPr>
                        <a:t>30.7</a:t>
                      </a:r>
                      <a:endParaRPr lang="en-CA" sz="20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24.1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75.1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60.8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</a:tr>
              <a:tr h="48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South East Asian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effectLst/>
                        </a:rPr>
                        <a:t>40.4</a:t>
                      </a:r>
                      <a:endParaRPr lang="en-CA" sz="20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28.3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effectLst/>
                        </a:rPr>
                        <a:t>86.3</a:t>
                      </a:r>
                      <a:endParaRPr lang="en-CA" sz="20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71.9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</a:tr>
              <a:tr h="380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Filipino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effectLst/>
                        </a:rPr>
                        <a:t>41.6</a:t>
                      </a:r>
                      <a:endParaRPr lang="en-CA" sz="20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31.9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effectLst/>
                        </a:rPr>
                        <a:t>87.5</a:t>
                      </a:r>
                      <a:endParaRPr lang="en-CA" sz="20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70.1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</a:tr>
              <a:tr h="48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Arab/West Asian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effectLst/>
                        </a:rPr>
                        <a:t>33.0</a:t>
                      </a:r>
                      <a:endParaRPr lang="en-CA" sz="20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31.7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effectLst/>
                        </a:rPr>
                        <a:t>78.0</a:t>
                      </a:r>
                      <a:endParaRPr lang="en-CA" sz="2000" kern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72.3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</a:tr>
              <a:tr h="48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Latin American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44.8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35.0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87.3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79.4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</a:tr>
              <a:tr h="380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Canada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1" kern="1200" dirty="0">
                          <a:effectLst/>
                        </a:rPr>
                        <a:t>25.5</a:t>
                      </a:r>
                      <a:endParaRPr lang="en-CA" sz="20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b="1" kern="1200" dirty="0" smtClean="0">
                          <a:effectLst/>
                        </a:rPr>
                        <a:t>    25.5               </a:t>
                      </a:r>
                      <a:endParaRPr lang="en-CA" sz="20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1" kern="1200" dirty="0" smtClean="0">
                          <a:effectLst/>
                        </a:rPr>
                        <a:t>77.3</a:t>
                      </a:r>
                      <a:endParaRPr lang="en-CA" sz="20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1" kern="1200" dirty="0" smtClean="0">
                          <a:effectLst/>
                        </a:rPr>
                        <a:t>77.3</a:t>
                      </a:r>
                      <a:endParaRPr lang="en-CA" sz="20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72000" marT="0" marB="0" anchor="b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83772" y="179107"/>
            <a:ext cx="79030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="1" dirty="0" smtClean="0"/>
              <a:t>Table 2: Total </a:t>
            </a:r>
            <a:r>
              <a:rPr lang="en-CA" b="1" dirty="0"/>
              <a:t>number of occupied private dwellings by number of rooms and  number of bedrooms</a:t>
            </a:r>
          </a:p>
        </p:txBody>
      </p:sp>
    </p:spTree>
    <p:extLst>
      <p:ext uri="{BB962C8B-B14F-4D97-AF65-F5344CB8AC3E}">
        <p14:creationId xmlns:p14="http://schemas.microsoft.com/office/powerpoint/2010/main" val="322418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5438445"/>
              </p:ext>
            </p:extLst>
          </p:nvPr>
        </p:nvGraphicFramePr>
        <p:xfrm>
          <a:off x="783773" y="1143000"/>
          <a:ext cx="7703998" cy="487679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958254"/>
                <a:gridCol w="1312807"/>
                <a:gridCol w="1583966"/>
                <a:gridCol w="1265872"/>
                <a:gridCol w="1583099"/>
              </a:tblGrid>
              <a:tr h="70717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</a:rPr>
                        <a:t>Visible </a:t>
                      </a:r>
                      <a:r>
                        <a:rPr lang="en-CA" sz="2000" dirty="0">
                          <a:effectLst/>
                        </a:rPr>
                        <a:t>Minority Group</a:t>
                      </a: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Owned</a:t>
                      </a: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Rented</a:t>
                      </a: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717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Non-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Immigrants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Established Immigrants</a:t>
                      </a:r>
                      <a:endParaRPr lang="en-CA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Non-Immigrants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Established Immigrants</a:t>
                      </a:r>
                    </a:p>
                  </a:txBody>
                  <a:tcPr marL="0" marR="0" marT="0" marB="0"/>
                </a:tc>
              </a:tr>
              <a:tr h="380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Black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50.8</a:t>
                      </a:r>
                    </a:p>
                  </a:txBody>
                  <a:tcPr marL="0" marR="72000" marT="0" marB="0" anchor="b"/>
                </a:tc>
              </a:tr>
              <a:tr h="48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South Asian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</a:p>
                  </a:txBody>
                  <a:tcPr marL="0" marR="72000" marT="0" marB="0" anchor="b"/>
                </a:tc>
              </a:tr>
              <a:tr h="380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Chinese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</a:p>
                  </a:txBody>
                  <a:tcPr marL="0" marR="72000" marT="0" marB="0" anchor="b"/>
                </a:tc>
              </a:tr>
              <a:tr h="48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South East Asian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</a:p>
                  </a:txBody>
                  <a:tcPr marL="0" marR="72000" marT="0" marB="0" anchor="b"/>
                </a:tc>
              </a:tr>
              <a:tr h="380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Filipino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</a:p>
                  </a:txBody>
                  <a:tcPr marL="0" marR="72000" marT="0" marB="0" anchor="b"/>
                </a:tc>
              </a:tr>
              <a:tr h="48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Arab/West Asian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39.2</a:t>
                      </a:r>
                    </a:p>
                  </a:txBody>
                  <a:tcPr marL="0" marR="72000" marT="0" marB="0" anchor="b"/>
                </a:tc>
              </a:tr>
              <a:tr h="48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Latin American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50.4</a:t>
                      </a:r>
                    </a:p>
                  </a:txBody>
                  <a:tcPr marL="0" marR="72000" marT="0" marB="0" anchor="b"/>
                </a:tc>
              </a:tr>
              <a:tr h="380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Canada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68.4</a:t>
                      </a:r>
                      <a:endParaRPr lang="en-CA" sz="20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68.4</a:t>
                      </a:r>
                      <a:endParaRPr lang="en-CA" sz="20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CA" sz="20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</a:p>
                  </a:txBody>
                  <a:tcPr marL="0" marR="72000" marT="0" marB="0" anchor="b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84258" y="533400"/>
            <a:ext cx="79030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="1" dirty="0" smtClean="0"/>
              <a:t>Table 3: Total </a:t>
            </a:r>
            <a:r>
              <a:rPr lang="en-CA" b="1" dirty="0"/>
              <a:t>number of occupied private households by </a:t>
            </a:r>
            <a:r>
              <a:rPr lang="en-CA" b="1" dirty="0" smtClean="0"/>
              <a:t>tenure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06529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8252385"/>
              </p:ext>
            </p:extLst>
          </p:nvPr>
        </p:nvGraphicFramePr>
        <p:xfrm>
          <a:off x="783773" y="1143000"/>
          <a:ext cx="7703998" cy="487679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958254"/>
                <a:gridCol w="1312807"/>
                <a:gridCol w="1583966"/>
                <a:gridCol w="1265872"/>
                <a:gridCol w="1583099"/>
              </a:tblGrid>
              <a:tr h="70717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</a:rPr>
                        <a:t>Visible </a:t>
                      </a:r>
                      <a:r>
                        <a:rPr lang="en-CA" sz="2000" dirty="0">
                          <a:effectLst/>
                        </a:rPr>
                        <a:t>Minority Group</a:t>
                      </a: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Average Value of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Dwelling</a:t>
                      </a: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Average Household Income</a:t>
                      </a: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717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Non-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Immigrants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Established Immigrants</a:t>
                      </a:r>
                      <a:endParaRPr lang="en-CA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Non-Immigrants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Established Immigrants</a:t>
                      </a:r>
                    </a:p>
                  </a:txBody>
                  <a:tcPr marL="0" marR="0" marT="0" marB="0"/>
                </a:tc>
              </a:tr>
              <a:tr h="380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b="0" dirty="0">
                          <a:effectLst/>
                        </a:rPr>
                        <a:t>Black</a:t>
                      </a:r>
                      <a:endParaRPr lang="en-CA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247729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272247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49128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58782</a:t>
                      </a:r>
                    </a:p>
                  </a:txBody>
                  <a:tcPr marL="0" marR="72000" marT="0" marB="0" anchor="b"/>
                </a:tc>
              </a:tr>
              <a:tr h="48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b="0">
                          <a:effectLst/>
                        </a:rPr>
                        <a:t>South Asian</a:t>
                      </a:r>
                      <a:endParaRPr lang="en-CA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384298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346214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76110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86960</a:t>
                      </a:r>
                    </a:p>
                  </a:txBody>
                  <a:tcPr marL="0" marR="72000" marT="0" marB="0" anchor="b"/>
                </a:tc>
              </a:tr>
              <a:tr h="380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b="0">
                          <a:effectLst/>
                        </a:rPr>
                        <a:t>Chinese</a:t>
                      </a:r>
                      <a:endParaRPr lang="en-CA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402183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414827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87365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77841</a:t>
                      </a:r>
                    </a:p>
                  </a:txBody>
                  <a:tcPr marL="0" marR="72000" marT="0" marB="0" anchor="b"/>
                </a:tc>
              </a:tr>
              <a:tr h="48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b="0" dirty="0">
                          <a:effectLst/>
                        </a:rPr>
                        <a:t>South East Asian</a:t>
                      </a:r>
                      <a:endParaRPr lang="en-CA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266711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343900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51070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65875</a:t>
                      </a:r>
                    </a:p>
                  </a:txBody>
                  <a:tcPr marL="0" marR="72000" marT="0" marB="0" anchor="b"/>
                </a:tc>
              </a:tr>
              <a:tr h="380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b="0" dirty="0">
                          <a:effectLst/>
                        </a:rPr>
                        <a:t>Filipino</a:t>
                      </a:r>
                      <a:endParaRPr lang="en-CA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273666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283701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66052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80521</a:t>
                      </a:r>
                    </a:p>
                  </a:txBody>
                  <a:tcPr marL="0" marR="72000" marT="0" marB="0" anchor="b"/>
                </a:tc>
              </a:tr>
              <a:tr h="48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b="0" dirty="0">
                          <a:effectLst/>
                        </a:rPr>
                        <a:t>Arab/West Asian</a:t>
                      </a:r>
                      <a:endParaRPr lang="en-CA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287561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347431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64044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66046</a:t>
                      </a:r>
                    </a:p>
                  </a:txBody>
                  <a:tcPr marL="0" marR="72000" marT="0" marB="0" anchor="b"/>
                </a:tc>
              </a:tr>
              <a:tr h="48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b="0" dirty="0">
                          <a:effectLst/>
                        </a:rPr>
                        <a:t>Latin American</a:t>
                      </a:r>
                      <a:endParaRPr lang="en-CA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251940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264553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50614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59728</a:t>
                      </a:r>
                    </a:p>
                  </a:txBody>
                  <a:tcPr marL="0" marR="72000" marT="0" marB="0" anchor="b"/>
                </a:tc>
              </a:tr>
              <a:tr h="380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Canada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263369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263369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69548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69548</a:t>
                      </a:r>
                    </a:p>
                  </a:txBody>
                  <a:tcPr marL="0" marR="72000" marT="0" marB="0" anchor="b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84258" y="533400"/>
            <a:ext cx="79030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="1" dirty="0" smtClean="0"/>
              <a:t>Table 4: Total </a:t>
            </a:r>
            <a:r>
              <a:rPr lang="en-CA" b="1" dirty="0"/>
              <a:t>number of occupied private households by </a:t>
            </a:r>
            <a:r>
              <a:rPr lang="en-CA" b="1" dirty="0" smtClean="0"/>
              <a:t>Average Value of Dwelling and by Average Household Income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9662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12083" y="124286"/>
            <a:ext cx="8229600" cy="5334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Chart 1: Home 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ownership rates among visible minority immigrants </a:t>
            </a:r>
            <a:r>
              <a:rPr lang="en-US" sz="1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Canada</a:t>
            </a:r>
            <a:endParaRPr lang="en-CA" sz="1800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389878"/>
              </p:ext>
            </p:extLst>
          </p:nvPr>
        </p:nvGraphicFramePr>
        <p:xfrm>
          <a:off x="457200" y="533400"/>
          <a:ext cx="8229600" cy="62023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4114800"/>
              </a:tblGrid>
              <a:tr h="206745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206745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206745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1070596933"/>
              </p:ext>
            </p:extLst>
          </p:nvPr>
        </p:nvGraphicFramePr>
        <p:xfrm>
          <a:off x="482599" y="572636"/>
          <a:ext cx="3810000" cy="1901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925762755"/>
              </p:ext>
            </p:extLst>
          </p:nvPr>
        </p:nvGraphicFramePr>
        <p:xfrm>
          <a:off x="4496933" y="572636"/>
          <a:ext cx="4029075" cy="1901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267199564"/>
              </p:ext>
            </p:extLst>
          </p:nvPr>
        </p:nvGraphicFramePr>
        <p:xfrm>
          <a:off x="500741" y="2271258"/>
          <a:ext cx="3791858" cy="233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1243289339"/>
              </p:ext>
            </p:extLst>
          </p:nvPr>
        </p:nvGraphicFramePr>
        <p:xfrm>
          <a:off x="4572000" y="2474007"/>
          <a:ext cx="4029074" cy="2083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2512037254"/>
              </p:ext>
            </p:extLst>
          </p:nvPr>
        </p:nvGraphicFramePr>
        <p:xfrm>
          <a:off x="555169" y="4557029"/>
          <a:ext cx="3737430" cy="174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2233188610"/>
              </p:ext>
            </p:extLst>
          </p:nvPr>
        </p:nvGraphicFramePr>
        <p:xfrm>
          <a:off x="4626883" y="4557029"/>
          <a:ext cx="4059917" cy="174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73009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Data and Methodology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Regression analysis to estimate a demand model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2006 census based data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Unit of analysis is a visible minority group resident in a Census Metropolitan Area (CMA).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 visible minority groups resident in 14 different CMAs are considered.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Feasible Generalized Least Square (FGLS)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Pooled Corrected Standard Error (PCSE)</a:t>
            </a:r>
            <a:endParaRPr lang="en-C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asic Demand Model for Homeownership 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HRATE = β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+ β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PRICE + β</a:t>
            </a:r>
            <a:r>
              <a:rPr lang="en-US" sz="2000" baseline="-25000" dirty="0" smtClean="0"/>
              <a:t>2 </a:t>
            </a:r>
            <a:r>
              <a:rPr lang="en-US" sz="2000" dirty="0" smtClean="0"/>
              <a:t>INCOME + β</a:t>
            </a:r>
            <a:r>
              <a:rPr lang="en-US" sz="2000" baseline="-25000" dirty="0" smtClean="0"/>
              <a:t>3 </a:t>
            </a:r>
            <a:r>
              <a:rPr lang="en-US" sz="2000" dirty="0" smtClean="0"/>
              <a:t>HHSIZE + β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UR+ β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 (</a:t>
            </a:r>
            <a:r>
              <a:rPr lang="en-US" sz="2000" dirty="0" err="1" smtClean="0"/>
              <a:t>Vismin</a:t>
            </a:r>
            <a:r>
              <a:rPr lang="en-US" sz="2000" dirty="0" smtClean="0"/>
              <a:t>/POP) + β</a:t>
            </a:r>
            <a:r>
              <a:rPr lang="en-US" sz="2000" baseline="-25000" dirty="0" smtClean="0"/>
              <a:t>6</a:t>
            </a:r>
            <a:r>
              <a:rPr lang="en-US" sz="2000" dirty="0" smtClean="0"/>
              <a:t> RPOP</a:t>
            </a:r>
            <a:endParaRPr lang="en-CA" sz="2000" dirty="0" smtClean="0"/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PRICE is the average price of a house paid by a community member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INCOME is the average household income in the community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HHSIZE represents household size in the community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UR is the unemployment rate in the community</a:t>
            </a:r>
          </a:p>
          <a:p>
            <a:pPr lvl="1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Vismin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/POP is the % composition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Vismin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a CMA population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RPOP is the % composition of recent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Vismin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immigrants 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Vismin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population</a:t>
            </a:r>
            <a:endParaRPr lang="en-C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xtended Demand Model for Homeownership 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HRATE = β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 β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PRICE + β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INCOME + β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HHSIZE + β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UR + β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Vismin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/POP) + β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RPOP + β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(D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Vismin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/Pop)+ β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(D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Vismin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/POP)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1 if the CMA is in Atlantic Canada and zero otherwise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1 if the CMA is in the Saskatchewan &amp; Manitoba provinces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and zero otherwise.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coefficients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β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each compares the effect of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Vismin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population on homeownership rates in CMAs of Atlantic Canada and CMAs of Saskatchewan &amp; Manitoba provinces, with the CMAs in the rest of Canada.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942594"/>
              </p:ext>
            </p:extLst>
          </p:nvPr>
        </p:nvGraphicFramePr>
        <p:xfrm>
          <a:off x="990601" y="1143000"/>
          <a:ext cx="7303134" cy="4410941"/>
        </p:xfrm>
        <a:graphic>
          <a:graphicData uri="http://schemas.openxmlformats.org/drawingml/2006/table">
            <a:tbl>
              <a:tblPr firstCol="1" lastRow="1" lastCol="1" bandRow="1" bandCol="1"/>
              <a:tblGrid>
                <a:gridCol w="4038599"/>
                <a:gridCol w="1066800"/>
                <a:gridCol w="1207135"/>
                <a:gridCol w="990600"/>
              </a:tblGrid>
              <a:tr h="70044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Times New Roman"/>
                          <a:ea typeface="Times New Roman"/>
                        </a:rPr>
                        <a:t>Variable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i="1">
                          <a:effectLst/>
                          <a:latin typeface="Times New Roman"/>
                          <a:ea typeface="Times New Roman"/>
                        </a:rPr>
                        <a:t>Coefficient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i="1">
                          <a:effectLst/>
                          <a:latin typeface="Times New Roman"/>
                          <a:ea typeface="Times New Roman"/>
                        </a:rPr>
                        <a:t>t-statistic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i="1">
                          <a:effectLst/>
                          <a:latin typeface="Times New Roman"/>
                          <a:ea typeface="Times New Roman"/>
                        </a:rPr>
                        <a:t>P-value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Constant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47.00905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5.781239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</a:t>
                      </a: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.0000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Price(</a:t>
                      </a: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$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-1.32E-05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-1.24367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0.2164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  <a:latin typeface="Times New Roman"/>
                          <a:ea typeface="Times New Roman"/>
                        </a:rPr>
                        <a:t>House hold Income (</a:t>
                      </a:r>
                      <a:r>
                        <a:rPr lang="en-CA" sz="1400">
                          <a:effectLst/>
                          <a:latin typeface="Times New Roman"/>
                          <a:ea typeface="Times New Roman"/>
                        </a:rPr>
                        <a:t>$</a:t>
                      </a:r>
                      <a:r>
                        <a:rPr lang="el-GR" sz="140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0.000422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6.79698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</a:t>
                      </a: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.0000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  <a:latin typeface="Times New Roman"/>
                          <a:ea typeface="Times New Roman"/>
                        </a:rPr>
                        <a:t>Household Size (HS)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0.397244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0.180803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0.8569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  <a:latin typeface="Times New Roman"/>
                          <a:ea typeface="Times New Roman"/>
                        </a:rPr>
                        <a:t>Unemployment</a:t>
                      </a:r>
                      <a:r>
                        <a:rPr lang="en-CA" sz="1400">
                          <a:effectLst/>
                          <a:latin typeface="Times New Roman"/>
                          <a:ea typeface="Times New Roman"/>
                        </a:rPr>
                        <a:t> (Rate)</a:t>
                      </a: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-0.46913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-1.99199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0.049</a:t>
                      </a: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3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Ratio of Total </a:t>
                      </a:r>
                      <a:r>
                        <a:rPr lang="en-CA" sz="1400" dirty="0" err="1" smtClean="0">
                          <a:effectLst/>
                          <a:latin typeface="Times New Roman"/>
                          <a:ea typeface="Times New Roman"/>
                        </a:rPr>
                        <a:t>Vismin</a:t>
                      </a:r>
                      <a:r>
                        <a:rPr lang="en-CA" sz="14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CA" sz="1400" dirty="0" smtClean="0">
                          <a:effectLst/>
                          <a:latin typeface="Times New Roman"/>
                          <a:ea typeface="Times New Roman"/>
                        </a:rPr>
                        <a:t>CMA 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Population</a:t>
                      </a: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 to Total CMA Population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1.151143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2.969753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0.0037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Ratio of </a:t>
                      </a:r>
                      <a:r>
                        <a:rPr lang="en-CA" sz="1400" dirty="0" smtClean="0">
                          <a:effectLst/>
                          <a:latin typeface="Times New Roman"/>
                          <a:ea typeface="Times New Roman"/>
                        </a:rPr>
                        <a:t>Recent </a:t>
                      </a:r>
                      <a:r>
                        <a:rPr lang="en-CA" sz="1400" dirty="0" err="1" smtClean="0">
                          <a:effectLst/>
                          <a:latin typeface="Times New Roman"/>
                          <a:ea typeface="Times New Roman"/>
                        </a:rPr>
                        <a:t>Vismin</a:t>
                      </a:r>
                      <a:r>
                        <a:rPr lang="en-CA" sz="14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Immigrants </a:t>
                      </a:r>
                      <a:r>
                        <a:rPr lang="en-CA" sz="1400" dirty="0" smtClean="0">
                          <a:effectLst/>
                          <a:latin typeface="Times New Roman"/>
                          <a:ea typeface="Times New Roman"/>
                        </a:rPr>
                        <a:t>to </a:t>
                      </a:r>
                      <a:r>
                        <a:rPr lang="en-CA" sz="1400" dirty="0" err="1" smtClean="0">
                          <a:effectLst/>
                          <a:latin typeface="Times New Roman"/>
                          <a:ea typeface="Times New Roman"/>
                        </a:rPr>
                        <a:t>Vismin</a:t>
                      </a:r>
                      <a:r>
                        <a:rPr lang="en-CA" sz="1400" dirty="0" smtClean="0">
                          <a:effectLst/>
                          <a:latin typeface="Times New Roman"/>
                          <a:ea typeface="Times New Roman"/>
                        </a:rPr>
                        <a:t> Immigrants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-0.33493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-5.25658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</a:t>
                      </a: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.0000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i="1">
                          <a:effectLst/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el-GR" sz="1400" b="1" i="1" baseline="30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0.52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b="1" i="1">
                          <a:effectLst/>
                          <a:latin typeface="Times New Roman"/>
                          <a:ea typeface="Times New Roman"/>
                        </a:rPr>
                        <a:t>SE of Reg.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</a:t>
                      </a:r>
                      <a:r>
                        <a:rPr lang="en-CA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.</a:t>
                      </a:r>
                      <a:r>
                        <a:rPr lang="el-GR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r>
                        <a:rPr lang="en-CA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57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b="1" i="1">
                          <a:effectLst/>
                          <a:latin typeface="Times New Roman"/>
                          <a:ea typeface="Times New Roman"/>
                        </a:rPr>
                        <a:t>Adjusted R</a:t>
                      </a:r>
                      <a:r>
                        <a:rPr lang="en-CA" sz="1400" b="1" i="1" baseline="30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0.49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b="1" i="1">
                          <a:effectLst/>
                          <a:latin typeface="Times New Roman"/>
                          <a:ea typeface="Times New Roman"/>
                        </a:rPr>
                        <a:t>F-Statistic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18.5796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i="1">
                          <a:effectLst/>
                          <a:latin typeface="Times New Roman"/>
                          <a:ea typeface="Times New Roman"/>
                        </a:rPr>
                        <a:t>No of Obs</a:t>
                      </a:r>
                      <a:r>
                        <a:rPr lang="en-CA" sz="1400" b="1" i="1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112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b="1" i="1">
                          <a:effectLst/>
                          <a:latin typeface="Times New Roman"/>
                          <a:ea typeface="Times New Roman"/>
                        </a:rPr>
                        <a:t>Prob. (F-Stat)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0.0000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sz="1800" b="1" dirty="0" smtClean="0">
                <a:solidFill>
                  <a:prstClr val="black"/>
                </a:solidFill>
              </a:rPr>
              <a:t>         Table 5:  Regression </a:t>
            </a:r>
            <a:r>
              <a:rPr lang="en-CA" sz="1800" b="1" dirty="0">
                <a:solidFill>
                  <a:prstClr val="black"/>
                </a:solidFill>
              </a:rPr>
              <a:t>Results of Homeownership Model </a:t>
            </a:r>
            <a:r>
              <a:rPr lang="en-CA" sz="1800" b="1" dirty="0" smtClean="0">
                <a:solidFill>
                  <a:prstClr val="black"/>
                </a:solidFill>
              </a:rPr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6040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523003"/>
              </p:ext>
            </p:extLst>
          </p:nvPr>
        </p:nvGraphicFramePr>
        <p:xfrm>
          <a:off x="838199" y="1143002"/>
          <a:ext cx="7074535" cy="4273516"/>
        </p:xfrm>
        <a:graphic>
          <a:graphicData uri="http://schemas.openxmlformats.org/drawingml/2006/table">
            <a:tbl>
              <a:tblPr firstCol="1" lastRow="1" lastCol="1" bandRow="1" bandCol="1"/>
              <a:tblGrid>
                <a:gridCol w="3962401"/>
                <a:gridCol w="990600"/>
                <a:gridCol w="1207135"/>
                <a:gridCol w="914399"/>
              </a:tblGrid>
              <a:tr h="48720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  <a:latin typeface="Times New Roman"/>
                          <a:ea typeface="Times New Roman"/>
                        </a:rPr>
                        <a:t>Variable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i="1">
                          <a:effectLst/>
                          <a:latin typeface="Times New Roman"/>
                          <a:ea typeface="Times New Roman"/>
                        </a:rPr>
                        <a:t>Coefficient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i="1">
                          <a:effectLst/>
                          <a:latin typeface="Times New Roman"/>
                          <a:ea typeface="Times New Roman"/>
                        </a:rPr>
                        <a:t>t-statistic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i="1">
                          <a:effectLst/>
                          <a:latin typeface="Times New Roman"/>
                          <a:ea typeface="Times New Roman"/>
                        </a:rPr>
                        <a:t>P-value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Constant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46.46778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5.914269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</a:t>
                      </a: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.0000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Price(</a:t>
                      </a: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$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-1.01E-05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-0.88673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0.3773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  <a:latin typeface="Times New Roman"/>
                          <a:ea typeface="Times New Roman"/>
                        </a:rPr>
                        <a:t>House hold Income (</a:t>
                      </a:r>
                      <a:r>
                        <a:rPr lang="en-CA" sz="1400">
                          <a:effectLst/>
                          <a:latin typeface="Times New Roman"/>
                          <a:ea typeface="Times New Roman"/>
                        </a:rPr>
                        <a:t>$</a:t>
                      </a:r>
                      <a:r>
                        <a:rPr lang="el-GR" sz="140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0.00043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7.01896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</a:t>
                      </a: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.0000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  <a:latin typeface="Times New Roman"/>
                          <a:ea typeface="Times New Roman"/>
                        </a:rPr>
                        <a:t>Household Size (HS)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-0.01674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-0.00788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0.9937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  <a:latin typeface="Times New Roman"/>
                          <a:ea typeface="Times New Roman"/>
                        </a:rPr>
                        <a:t>Unemployment</a:t>
                      </a:r>
                      <a:r>
                        <a:rPr lang="en-CA" sz="1400">
                          <a:effectLst/>
                          <a:latin typeface="Times New Roman"/>
                          <a:ea typeface="Times New Roman"/>
                        </a:rPr>
                        <a:t> (Rate)</a:t>
                      </a: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-0.36057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-1.53766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0.1272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Ratio of Total </a:t>
                      </a:r>
                      <a:r>
                        <a:rPr lang="en-CA" sz="1400" dirty="0" err="1" smtClean="0">
                          <a:effectLst/>
                          <a:latin typeface="Times New Roman"/>
                          <a:ea typeface="Times New Roman"/>
                        </a:rPr>
                        <a:t>Vismin</a:t>
                      </a:r>
                      <a:r>
                        <a:rPr lang="en-CA" sz="14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CMA 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Population</a:t>
                      </a: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 to Total CMA Population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Pop</a:t>
                      </a:r>
                      <a:r>
                        <a:rPr lang="el-GR" sz="1400" baseline="-25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1.051657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2.694282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0.0082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Ratio of Recent </a:t>
                      </a:r>
                      <a:r>
                        <a:rPr lang="en-CA" sz="1400" dirty="0" err="1" smtClean="0">
                          <a:effectLst/>
                          <a:latin typeface="Times New Roman"/>
                          <a:ea typeface="Times New Roman"/>
                        </a:rPr>
                        <a:t>Vismin</a:t>
                      </a:r>
                      <a:r>
                        <a:rPr lang="en-CA" sz="1400" dirty="0" smtClean="0">
                          <a:effectLst/>
                          <a:latin typeface="Times New Roman"/>
                          <a:ea typeface="Times New Roman"/>
                        </a:rPr>
                        <a:t> Immigrants </a:t>
                      </a: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to </a:t>
                      </a:r>
                      <a:r>
                        <a:rPr lang="en-CA" sz="1400" dirty="0" err="1" smtClean="0">
                          <a:effectLst/>
                          <a:latin typeface="Times New Roman"/>
                          <a:ea typeface="Times New Roman"/>
                        </a:rPr>
                        <a:t>Vismin</a:t>
                      </a:r>
                      <a:r>
                        <a:rPr lang="en-CA" sz="1400" baseline="0" smtClean="0">
                          <a:effectLst/>
                          <a:latin typeface="Times New Roman"/>
                          <a:ea typeface="Times New Roman"/>
                        </a:rPr>
                        <a:t> Immigrants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-0.32937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-5.35523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</a:t>
                      </a: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.0000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47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Dummy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variables </a:t>
                      </a:r>
                      <a:r>
                        <a:rPr lang="el-GR" sz="14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l-GR" sz="14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r>
                        <a:rPr lang="en-US" sz="1400" i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ase</a:t>
                      </a:r>
                      <a:r>
                        <a:rPr lang="en-US" sz="1400" i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on provinces other than in </a:t>
                      </a:r>
                      <a:r>
                        <a:rPr lang="el-GR" sz="14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Atlantic Canada</a:t>
                      </a:r>
                      <a:r>
                        <a:rPr lang="en-US" sz="14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CA" sz="14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Saskatchewan</a:t>
                      </a:r>
                      <a:r>
                        <a:rPr lang="en-CA" sz="1400" i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and </a:t>
                      </a:r>
                      <a:r>
                        <a:rPr lang="en-CA" sz="14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Manitoba)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41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(D</a:t>
                      </a:r>
                      <a:r>
                        <a:rPr lang="en-CA" sz="1400" baseline="-25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) * Population (</a:t>
                      </a: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Pop</a:t>
                      </a:r>
                      <a:r>
                        <a:rPr lang="el-GR" sz="1400" baseline="-25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-4.36423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-1.43194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0.1552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(D</a:t>
                      </a:r>
                      <a:r>
                        <a:rPr lang="en-CA" sz="1400" baseline="-25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) * Population (</a:t>
                      </a:r>
                      <a:r>
                        <a:rPr lang="en-CA" sz="1400" dirty="0">
                          <a:effectLst/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Pop</a:t>
                      </a:r>
                      <a:r>
                        <a:rPr lang="el-GR" sz="1400" baseline="-25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l-GR" sz="14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0.576712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0.522211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0.6026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i="1" dirty="0">
                          <a:effectLst/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el-GR" sz="1400" b="1" i="1" baseline="30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0.52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b="1" i="1">
                          <a:effectLst/>
                          <a:latin typeface="Times New Roman"/>
                          <a:ea typeface="Times New Roman"/>
                        </a:rPr>
                        <a:t>SE of Reg.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12.</a:t>
                      </a:r>
                      <a:r>
                        <a:rPr lang="en-CA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6272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b="1" i="1" dirty="0">
                          <a:effectLst/>
                          <a:latin typeface="Times New Roman"/>
                          <a:ea typeface="Times New Roman"/>
                        </a:rPr>
                        <a:t>Adjusted R</a:t>
                      </a:r>
                      <a:r>
                        <a:rPr lang="en-CA" sz="1400" b="1" i="1" baseline="30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0.49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b="1" i="1">
                          <a:effectLst/>
                          <a:latin typeface="Times New Roman"/>
                          <a:ea typeface="Times New Roman"/>
                        </a:rPr>
                        <a:t>F-Statistic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14.0934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i="1" dirty="0">
                          <a:effectLst/>
                          <a:latin typeface="Times New Roman"/>
                          <a:ea typeface="Times New Roman"/>
                        </a:rPr>
                        <a:t>No of Obs</a:t>
                      </a:r>
                      <a:r>
                        <a:rPr lang="en-CA" sz="1400" b="1" i="1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112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b="1" i="1">
                          <a:effectLst/>
                          <a:latin typeface="Times New Roman"/>
                          <a:ea typeface="Times New Roman"/>
                        </a:rPr>
                        <a:t>Prob. (F-Stat)</a:t>
                      </a:r>
                      <a:endParaRPr lang="en-C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0.0000</a:t>
                      </a:r>
                      <a:endParaRPr lang="en-C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74638"/>
            <a:ext cx="7239000" cy="868362"/>
          </a:xfrm>
        </p:spPr>
        <p:txBody>
          <a:bodyPr>
            <a:normAutofit/>
          </a:bodyPr>
          <a:lstStyle/>
          <a:p>
            <a:pPr algn="l"/>
            <a:r>
              <a:rPr lang="en-CA" sz="1800" b="1" dirty="0" smtClean="0"/>
              <a:t>Table 6: Regression Results of Homeownership Model With Population Effects in Smaller Provinces 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727479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conclusions and policy implication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networks, as represented by their resident population in a CMA, are important determinants of the homeownership rate in a visible minority group. 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1 percent increase in the composition of visible minorities in a CMA population increases home ownership rate in that group by 1.05 percent.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 of a resident visible minority population in a CMA is no different in smaller provinces than it is in larger provinces.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Settlement policy should encourage community participation in immigrant integration.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49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integration of immigrants is an important focus of public debate in immigrant receiving countries.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larger numbers of immigrants now arriving in smaller areas, smaller communities are also taking  greater interest in their economic integration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98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definitions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Migrant networks: </a:t>
            </a:r>
            <a:r>
              <a:rPr lang="en-US" sz="2400" dirty="0"/>
              <a:t>interpersonal ties linking kin, friends, and community members in their places of origin and destination.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(Massey et al (1993).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integration: Minority participation in mainstream socioeconomic institutions (e.g.,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market) on the basis of parity with ethnic-majority individuals of similar socio-economic origins. (Alba and Nee (1997).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43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the research question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assess the importance of the role of networks in immigrant settlement programs. </a:t>
            </a:r>
          </a:p>
          <a:p>
            <a:pPr marL="0" lv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Important study for smaller provinces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strong networks are not yet established. </a:t>
            </a:r>
          </a:p>
        </p:txBody>
      </p:sp>
    </p:spTree>
    <p:extLst>
      <p:ext uri="{BB962C8B-B14F-4D97-AF65-F5344CB8AC3E}">
        <p14:creationId xmlns:p14="http://schemas.microsoft.com/office/powerpoint/2010/main" val="130961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Measures of economic integration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6388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Four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ey measures of economic integration:</a:t>
            </a:r>
            <a:endParaRPr lang="en-US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Citizenship</a:t>
            </a:r>
          </a:p>
          <a:p>
            <a:pPr marL="914400" lvl="2" indent="0">
              <a:lnSpc>
                <a:spcPct val="120000"/>
              </a:lnSpc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Homeownership</a:t>
            </a:r>
          </a:p>
          <a:p>
            <a:pPr marL="914400" lvl="2" indent="0">
              <a:lnSpc>
                <a:spcPct val="120000"/>
              </a:lnSpc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Job status</a:t>
            </a:r>
          </a:p>
          <a:p>
            <a:pPr marL="914400" lvl="2" indent="0">
              <a:lnSpc>
                <a:spcPct val="120000"/>
              </a:lnSpc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Earning (better income) </a:t>
            </a:r>
          </a:p>
          <a:p>
            <a:pPr marL="914400" lvl="2" indent="0">
              <a:lnSpc>
                <a:spcPct val="120000"/>
              </a:lnSpc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CA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homeownership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important investment in one’s lifetime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greater privacy and security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important signal of commitment to life in Canada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externality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32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Search theory in economics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Search theory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search for a product or for a job until the benefit from additional search exceeds the cost of it (Stigler)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 of networks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elp reduce the cost by providing information.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whether and where an immigrant buys a house in the host country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Borjas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2002;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Filpen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2001, Gabriel and Painter 2003, Haan 2005).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54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Some Descriptive </a:t>
            </a:r>
            <a:r>
              <a:rPr lang="en-US" b="1" dirty="0" smtClean="0"/>
              <a:t>Statistics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94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1988240"/>
              </p:ext>
            </p:extLst>
          </p:nvPr>
        </p:nvGraphicFramePr>
        <p:xfrm>
          <a:off x="783772" y="1143000"/>
          <a:ext cx="8055428" cy="476028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194877"/>
                <a:gridCol w="1440951"/>
                <a:gridCol w="1447800"/>
                <a:gridCol w="1625457"/>
                <a:gridCol w="1346343"/>
              </a:tblGrid>
              <a:tr h="53340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</a:rPr>
                        <a:t>Visible </a:t>
                      </a:r>
                      <a:r>
                        <a:rPr lang="en-CA" sz="2000" dirty="0">
                          <a:effectLst/>
                        </a:rPr>
                        <a:t>Minority Group</a:t>
                      </a: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Major repairs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</a:rPr>
                        <a:t>Period of Construction</a:t>
                      </a: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80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Non-Immigrants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Established Immigrants</a:t>
                      </a:r>
                      <a:endParaRPr lang="en-CA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Non-Immigrants</a:t>
                      </a:r>
                    </a:p>
                    <a:p>
                      <a:pPr algn="ctr" fontAlgn="b"/>
                      <a:r>
                        <a:rPr lang="en-CA" sz="2000" kern="1200" dirty="0" smtClean="0">
                          <a:effectLst/>
                        </a:rPr>
                        <a:t>(1981-2006)</a:t>
                      </a:r>
                      <a:endParaRPr lang="en-CA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>
                          <a:effectLst/>
                        </a:rPr>
                        <a:t>Established Immigrants</a:t>
                      </a:r>
                    </a:p>
                    <a:p>
                      <a:pPr algn="ctr" fontAlgn="b"/>
                      <a:r>
                        <a:rPr lang="en-CA" sz="2000" kern="1200" dirty="0" smtClean="0">
                          <a:effectLst/>
                        </a:rPr>
                        <a:t>(1981-2006)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  <a:tr h="351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Black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11.4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9.4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36.5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41.9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  <a:tr h="447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South Asian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5.4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5.0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58.3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61.9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  <a:tr h="351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Chinese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6.2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5.7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52.7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>
                          <a:effectLst/>
                        </a:rPr>
                        <a:t>61.0</a:t>
                      </a:r>
                      <a:endParaRPr lang="en-CA" sz="2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  <a:tr h="447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South East Asian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8.1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6.8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42.3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49.7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  <a:tr h="351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Filipino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7.2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6.5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51.8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46.4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  <a:tr h="447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Arab/West Asian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7.2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6.3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42.1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47.4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  <a:tr h="447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Latin American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</a:rPr>
                        <a:t>13.5</a:t>
                      </a:r>
                      <a:endParaRPr lang="en-CA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9.8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35.4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kern="1200" dirty="0">
                          <a:effectLst/>
                        </a:rPr>
                        <a:t>37.2</a:t>
                      </a:r>
                      <a:endParaRPr lang="en-CA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  <a:tr h="351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</a:rPr>
                        <a:t>Canada</a:t>
                      </a:r>
                      <a:endParaRPr lang="en-CA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b="1" dirty="0">
                          <a:effectLst/>
                        </a:rPr>
                        <a:t>7.5</a:t>
                      </a: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2000" b="1" dirty="0">
                          <a:effectLst/>
                        </a:rPr>
                        <a:t>7.5</a:t>
                      </a:r>
                      <a:endParaRPr lang="en-CA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2000" b="1" kern="1200" dirty="0">
                          <a:effectLst/>
                        </a:rPr>
                        <a:t>39.0</a:t>
                      </a:r>
                      <a:endParaRPr lang="en-CA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000" b="1" kern="1200" dirty="0" smtClean="0">
                          <a:effectLst/>
                        </a:rPr>
                        <a:t>39.0</a:t>
                      </a:r>
                      <a:endParaRPr lang="en-CA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83772" y="179107"/>
            <a:ext cx="79030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="1" dirty="0" smtClean="0"/>
              <a:t>Table 1: </a:t>
            </a:r>
            <a:r>
              <a:rPr lang="en-CA" b="1" dirty="0"/>
              <a:t>O</a:t>
            </a:r>
            <a:r>
              <a:rPr lang="en-CA" b="1" dirty="0" smtClean="0"/>
              <a:t>ccupied </a:t>
            </a:r>
            <a:r>
              <a:rPr lang="en-CA" b="1" dirty="0"/>
              <a:t>private dwellings by condition of </a:t>
            </a:r>
            <a:r>
              <a:rPr lang="en-CA" b="1" dirty="0" smtClean="0"/>
              <a:t>dwelling and Period of Construction (%)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3362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2357</TotalTime>
  <Words>1145</Words>
  <Application>Microsoft Office PowerPoint</Application>
  <PresentationFormat>On-screen Show (4:3)</PresentationFormat>
  <Paragraphs>387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Narrow</vt:lpstr>
      <vt:lpstr>Calibri</vt:lpstr>
      <vt:lpstr>Times New Roman</vt:lpstr>
      <vt:lpstr>Wingdings</vt:lpstr>
      <vt:lpstr>Office Theme</vt:lpstr>
      <vt:lpstr>   Community Networks and Economic Integration  of Immigrants in Canada:  Some Evidence From Housing Market  </vt:lpstr>
      <vt:lpstr>Introduction</vt:lpstr>
      <vt:lpstr>Some definitions</vt:lpstr>
      <vt:lpstr>Importance of the research question </vt:lpstr>
      <vt:lpstr> Measures of economic integration </vt:lpstr>
      <vt:lpstr>Importance of homeownership</vt:lpstr>
      <vt:lpstr>Search theory in economics</vt:lpstr>
      <vt:lpstr>Some Descriptive Statistics</vt:lpstr>
      <vt:lpstr>PowerPoint Presentation</vt:lpstr>
      <vt:lpstr>PowerPoint Presentation</vt:lpstr>
      <vt:lpstr>PowerPoint Presentation</vt:lpstr>
      <vt:lpstr>PowerPoint Presentation</vt:lpstr>
      <vt:lpstr>Chart 1: Home ownership rates among visible minority immigrants in Canada</vt:lpstr>
      <vt:lpstr>  Data and Methodology </vt:lpstr>
      <vt:lpstr>  Basic Demand Model for Homeownership  </vt:lpstr>
      <vt:lpstr>  Extended Demand Model for Homeownership  </vt:lpstr>
      <vt:lpstr>         Table 5:  Regression Results of Homeownership Model  </vt:lpstr>
      <vt:lpstr>Table 6: Regression Results of Homeownership Model With Population Effects in Smaller Provinces </vt:lpstr>
      <vt:lpstr>Some conclusions and policy implication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Canada’s Immigration and Temporary Foreign Workers Programs: Fulfilling Labour Market Needs?</dc:title>
  <dc:creator>Azad</dc:creator>
  <cp:lastModifiedBy>Ather Akbari</cp:lastModifiedBy>
  <cp:revision>136</cp:revision>
  <cp:lastPrinted>2016-05-16T17:05:03Z</cp:lastPrinted>
  <dcterms:created xsi:type="dcterms:W3CDTF">2006-08-16T00:00:00Z</dcterms:created>
  <dcterms:modified xsi:type="dcterms:W3CDTF">2016-06-04T00:22:41Z</dcterms:modified>
</cp:coreProperties>
</file>